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notesSlides/notesSlide55.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Default Extension="gif" ContentType="image/gif"/>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notesSlides/notesSlide48.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60"/>
  </p:notesMasterIdLst>
  <p:handoutMasterIdLst>
    <p:handoutMasterId r:id="rId61"/>
  </p:handoutMasterIdLst>
  <p:sldIdLst>
    <p:sldId id="256" r:id="rId2"/>
    <p:sldId id="257" r:id="rId3"/>
    <p:sldId id="258" r:id="rId4"/>
    <p:sldId id="340" r:id="rId5"/>
    <p:sldId id="382" r:id="rId6"/>
    <p:sldId id="344" r:id="rId7"/>
    <p:sldId id="349" r:id="rId8"/>
    <p:sldId id="345" r:id="rId9"/>
    <p:sldId id="351" r:id="rId10"/>
    <p:sldId id="346" r:id="rId11"/>
    <p:sldId id="347" r:id="rId12"/>
    <p:sldId id="348" r:id="rId13"/>
    <p:sldId id="350" r:id="rId14"/>
    <p:sldId id="352" r:id="rId15"/>
    <p:sldId id="383" r:id="rId16"/>
    <p:sldId id="342" r:id="rId17"/>
    <p:sldId id="389" r:id="rId18"/>
    <p:sldId id="343" r:id="rId19"/>
    <p:sldId id="353" r:id="rId20"/>
    <p:sldId id="354" r:id="rId21"/>
    <p:sldId id="359" r:id="rId22"/>
    <p:sldId id="360" r:id="rId23"/>
    <p:sldId id="397" r:id="rId24"/>
    <p:sldId id="398" r:id="rId25"/>
    <p:sldId id="385" r:id="rId26"/>
    <p:sldId id="327" r:id="rId27"/>
    <p:sldId id="328" r:id="rId28"/>
    <p:sldId id="331" r:id="rId29"/>
    <p:sldId id="386" r:id="rId30"/>
    <p:sldId id="374" r:id="rId31"/>
    <p:sldId id="375" r:id="rId32"/>
    <p:sldId id="376" r:id="rId33"/>
    <p:sldId id="332" r:id="rId34"/>
    <p:sldId id="333" r:id="rId35"/>
    <p:sldId id="335" r:id="rId36"/>
    <p:sldId id="387" r:id="rId37"/>
    <p:sldId id="362" r:id="rId38"/>
    <p:sldId id="396" r:id="rId39"/>
    <p:sldId id="394" r:id="rId40"/>
    <p:sldId id="395" r:id="rId41"/>
    <p:sldId id="390" r:id="rId42"/>
    <p:sldId id="391" r:id="rId43"/>
    <p:sldId id="392" r:id="rId44"/>
    <p:sldId id="365" r:id="rId45"/>
    <p:sldId id="366" r:id="rId46"/>
    <p:sldId id="372" r:id="rId47"/>
    <p:sldId id="371" r:id="rId48"/>
    <p:sldId id="370" r:id="rId49"/>
    <p:sldId id="367" r:id="rId50"/>
    <p:sldId id="368" r:id="rId51"/>
    <p:sldId id="373" r:id="rId52"/>
    <p:sldId id="369" r:id="rId53"/>
    <p:sldId id="325" r:id="rId54"/>
    <p:sldId id="377" r:id="rId55"/>
    <p:sldId id="378" r:id="rId56"/>
    <p:sldId id="379" r:id="rId57"/>
    <p:sldId id="380" r:id="rId58"/>
    <p:sldId id="259" r:id="rId59"/>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3399FF"/>
    <a:srgbClr val="6F65FF"/>
    <a:srgbClr val="013FF2"/>
    <a:srgbClr val="224467"/>
    <a:srgbClr val="3C77B4"/>
    <a:srgbClr val="495597"/>
    <a:srgbClr val="1C7BA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3" autoAdjust="0"/>
    <p:restoredTop sz="94576" autoAdjust="0"/>
  </p:normalViewPr>
  <p:slideViewPr>
    <p:cSldViewPr>
      <p:cViewPr>
        <p:scale>
          <a:sx n="80" d="100"/>
          <a:sy n="80" d="100"/>
        </p:scale>
        <p:origin x="-702" y="102"/>
      </p:cViewPr>
      <p:guideLst>
        <p:guide orient="horz" pos="2160"/>
        <p:guide pos="2880"/>
      </p:guideLst>
    </p:cSldViewPr>
  </p:slideViewPr>
  <p:notesTextViewPr>
    <p:cViewPr>
      <p:scale>
        <a:sx n="100" d="100"/>
        <a:sy n="100" d="100"/>
      </p:scale>
      <p:origin x="0" y="0"/>
    </p:cViewPr>
  </p:notesTextViewPr>
  <p:notesViewPr>
    <p:cSldViewPr>
      <p:cViewPr varScale="1">
        <p:scale>
          <a:sx n="59" d="100"/>
          <a:sy n="59" d="100"/>
        </p:scale>
        <p:origin x="-2508" y="-7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_rels/data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diagrams/_rels/drawing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7F2E55-838F-431B-97C6-B9D32279426A}" type="doc">
      <dgm:prSet loTypeId="urn:microsoft.com/office/officeart/2005/8/layout/vList2" loCatId="list" qsTypeId="urn:microsoft.com/office/officeart/2005/8/quickstyle/simple3" qsCatId="simple" csTypeId="urn:microsoft.com/office/officeart/2005/8/colors/accent2_5" csCatId="accent2" phldr="1"/>
      <dgm:spPr/>
      <dgm:t>
        <a:bodyPr/>
        <a:lstStyle/>
        <a:p>
          <a:endParaRPr lang="pt-BR"/>
        </a:p>
      </dgm:t>
    </dgm:pt>
    <dgm:pt modelId="{741A42B9-90A8-4A16-BC48-0F39552C60AE}">
      <dgm:prSet phldrT="[Text]"/>
      <dgm:spPr/>
      <dgm:t>
        <a:bodyPr/>
        <a:lstStyle/>
        <a:p>
          <a:r>
            <a:rPr lang="pt-BR" dirty="0" smtClean="0"/>
            <a:t>Game Engine !!!???</a:t>
          </a:r>
          <a:endParaRPr lang="pt-BR" dirty="0"/>
        </a:p>
      </dgm:t>
    </dgm:pt>
    <dgm:pt modelId="{BC3B4C65-DD04-4FC2-AB1B-AABAB924D6D1}" type="parTrans" cxnId="{132D4204-A2A0-4DE9-B7F5-2318F61C88C6}">
      <dgm:prSet/>
      <dgm:spPr/>
      <dgm:t>
        <a:bodyPr/>
        <a:lstStyle/>
        <a:p>
          <a:endParaRPr lang="pt-BR"/>
        </a:p>
      </dgm:t>
    </dgm:pt>
    <dgm:pt modelId="{00F03718-B986-4B87-964F-ED680D47AF85}" type="sibTrans" cxnId="{132D4204-A2A0-4DE9-B7F5-2318F61C88C6}">
      <dgm:prSet/>
      <dgm:spPr/>
      <dgm:t>
        <a:bodyPr/>
        <a:lstStyle/>
        <a:p>
          <a:endParaRPr lang="pt-BR"/>
        </a:p>
      </dgm:t>
    </dgm:pt>
    <dgm:pt modelId="{F5F28EA0-ED32-44AA-A7E7-9E4017BFD4D5}">
      <dgm:prSet phldrT="[Text]"/>
      <dgm:spPr/>
      <dgm:t>
        <a:bodyPr/>
        <a:lstStyle/>
        <a:p>
          <a:r>
            <a:rPr lang="pt-BR" dirty="0" smtClean="0"/>
            <a:t>Overview</a:t>
          </a:r>
          <a:endParaRPr lang="pt-BR" dirty="0"/>
        </a:p>
      </dgm:t>
    </dgm:pt>
    <dgm:pt modelId="{D5A1849F-277E-4316-BB06-3A7A8B340AEF}" type="parTrans" cxnId="{AE6B39B1-BE04-4269-9090-CEDA461C1D35}">
      <dgm:prSet/>
      <dgm:spPr/>
      <dgm:t>
        <a:bodyPr/>
        <a:lstStyle/>
        <a:p>
          <a:endParaRPr lang="pt-BR"/>
        </a:p>
      </dgm:t>
    </dgm:pt>
    <dgm:pt modelId="{919CA37E-5225-4D09-881B-76703D3DA8FF}" type="sibTrans" cxnId="{AE6B39B1-BE04-4269-9090-CEDA461C1D35}">
      <dgm:prSet/>
      <dgm:spPr/>
      <dgm:t>
        <a:bodyPr/>
        <a:lstStyle/>
        <a:p>
          <a:endParaRPr lang="pt-BR"/>
        </a:p>
      </dgm:t>
    </dgm:pt>
    <dgm:pt modelId="{9CCCF561-1414-492F-A6F0-F3A0A8B91165}">
      <dgm:prSet phldrT="[Text]"/>
      <dgm:spPr/>
      <dgm:t>
        <a:bodyPr/>
        <a:lstStyle/>
        <a:p>
          <a:r>
            <a:rPr lang="en-US" dirty="0" err="1" smtClean="0"/>
            <a:t>PloobsEngine</a:t>
          </a:r>
          <a:endParaRPr lang="pt-BR" dirty="0"/>
        </a:p>
      </dgm:t>
    </dgm:pt>
    <dgm:pt modelId="{93E82C64-5185-4564-A08C-B3385FF7974A}" type="parTrans" cxnId="{6F31C5BF-D1F6-4CCB-AF9F-C9B3DDF280CB}">
      <dgm:prSet/>
      <dgm:spPr/>
      <dgm:t>
        <a:bodyPr/>
        <a:lstStyle/>
        <a:p>
          <a:endParaRPr lang="pt-BR"/>
        </a:p>
      </dgm:t>
    </dgm:pt>
    <dgm:pt modelId="{524C0F2A-DA86-4EE6-BF53-CD1879AA9979}" type="sibTrans" cxnId="{6F31C5BF-D1F6-4CCB-AF9F-C9B3DDF280CB}">
      <dgm:prSet/>
      <dgm:spPr/>
      <dgm:t>
        <a:bodyPr/>
        <a:lstStyle/>
        <a:p>
          <a:endParaRPr lang="pt-BR"/>
        </a:p>
      </dgm:t>
    </dgm:pt>
    <dgm:pt modelId="{BA70D7F1-4A01-4C60-802E-B5A1B96F0231}">
      <dgm:prSet phldrT="[Text]"/>
      <dgm:spPr/>
      <dgm:t>
        <a:bodyPr/>
        <a:lstStyle/>
        <a:p>
          <a:r>
            <a:rPr lang="en-US" dirty="0" err="1" smtClean="0"/>
            <a:t>Experiências</a:t>
          </a:r>
          <a:r>
            <a:rPr lang="en-US" dirty="0" smtClean="0"/>
            <a:t> </a:t>
          </a:r>
          <a:r>
            <a:rPr lang="en-US" dirty="0" err="1" smtClean="0"/>
            <a:t>Acumuladas</a:t>
          </a:r>
          <a:endParaRPr lang="pt-BR" dirty="0"/>
        </a:p>
      </dgm:t>
    </dgm:pt>
    <dgm:pt modelId="{1134FBCF-52A7-4CD5-83D6-58716CBB6DA5}" type="parTrans" cxnId="{3BC59D0A-5A74-4E93-9CB7-C3D7DC6D1428}">
      <dgm:prSet/>
      <dgm:spPr/>
      <dgm:t>
        <a:bodyPr/>
        <a:lstStyle/>
        <a:p>
          <a:endParaRPr lang="pt-BR"/>
        </a:p>
      </dgm:t>
    </dgm:pt>
    <dgm:pt modelId="{3182B6B2-399A-42ED-88E9-CE101E98B874}" type="sibTrans" cxnId="{3BC59D0A-5A74-4E93-9CB7-C3D7DC6D1428}">
      <dgm:prSet/>
      <dgm:spPr/>
      <dgm:t>
        <a:bodyPr/>
        <a:lstStyle/>
        <a:p>
          <a:endParaRPr lang="pt-BR"/>
        </a:p>
      </dgm:t>
    </dgm:pt>
    <dgm:pt modelId="{149D6F49-7E98-4CE7-AC0E-9B18EB402451}" type="pres">
      <dgm:prSet presAssocID="{C07F2E55-838F-431B-97C6-B9D32279426A}" presName="linear" presStyleCnt="0">
        <dgm:presLayoutVars>
          <dgm:animLvl val="lvl"/>
          <dgm:resizeHandles val="exact"/>
        </dgm:presLayoutVars>
      </dgm:prSet>
      <dgm:spPr/>
      <dgm:t>
        <a:bodyPr/>
        <a:lstStyle/>
        <a:p>
          <a:endParaRPr lang="pt-BR"/>
        </a:p>
      </dgm:t>
    </dgm:pt>
    <dgm:pt modelId="{6E660C89-1EFB-4093-87F1-6AA743721FB8}" type="pres">
      <dgm:prSet presAssocID="{741A42B9-90A8-4A16-BC48-0F39552C60AE}" presName="parentText" presStyleLbl="node1" presStyleIdx="0" presStyleCnt="4">
        <dgm:presLayoutVars>
          <dgm:chMax val="0"/>
          <dgm:bulletEnabled val="1"/>
        </dgm:presLayoutVars>
      </dgm:prSet>
      <dgm:spPr/>
      <dgm:t>
        <a:bodyPr/>
        <a:lstStyle/>
        <a:p>
          <a:endParaRPr lang="pt-BR"/>
        </a:p>
      </dgm:t>
    </dgm:pt>
    <dgm:pt modelId="{5AF05011-54E5-4F51-B748-3C813B41BBB2}" type="pres">
      <dgm:prSet presAssocID="{00F03718-B986-4B87-964F-ED680D47AF85}" presName="spacer" presStyleCnt="0"/>
      <dgm:spPr/>
    </dgm:pt>
    <dgm:pt modelId="{EAB4C330-6762-40A1-B356-F995BF7F7E68}" type="pres">
      <dgm:prSet presAssocID="{F5F28EA0-ED32-44AA-A7E7-9E4017BFD4D5}" presName="parentText" presStyleLbl="node1" presStyleIdx="1" presStyleCnt="4" custLinFactNeighborX="1181" custLinFactNeighborY="36795">
        <dgm:presLayoutVars>
          <dgm:chMax val="0"/>
          <dgm:bulletEnabled val="1"/>
        </dgm:presLayoutVars>
      </dgm:prSet>
      <dgm:spPr/>
      <dgm:t>
        <a:bodyPr/>
        <a:lstStyle/>
        <a:p>
          <a:endParaRPr lang="pt-BR"/>
        </a:p>
      </dgm:t>
    </dgm:pt>
    <dgm:pt modelId="{F4A6828F-88E4-4D27-AAC1-4D49FE33A971}" type="pres">
      <dgm:prSet presAssocID="{919CA37E-5225-4D09-881B-76703D3DA8FF}" presName="spacer" presStyleCnt="0"/>
      <dgm:spPr/>
    </dgm:pt>
    <dgm:pt modelId="{F48A9933-6282-4A67-AADB-A7170E2EDFAD}" type="pres">
      <dgm:prSet presAssocID="{9CCCF561-1414-492F-A6F0-F3A0A8B91165}" presName="parentText" presStyleLbl="node1" presStyleIdx="2" presStyleCnt="4">
        <dgm:presLayoutVars>
          <dgm:chMax val="0"/>
          <dgm:bulletEnabled val="1"/>
        </dgm:presLayoutVars>
      </dgm:prSet>
      <dgm:spPr/>
      <dgm:t>
        <a:bodyPr/>
        <a:lstStyle/>
        <a:p>
          <a:endParaRPr lang="pt-BR"/>
        </a:p>
      </dgm:t>
    </dgm:pt>
    <dgm:pt modelId="{71836EF0-B201-4F30-A1B9-AFE0C881694B}" type="pres">
      <dgm:prSet presAssocID="{524C0F2A-DA86-4EE6-BF53-CD1879AA9979}" presName="spacer" presStyleCnt="0"/>
      <dgm:spPr/>
    </dgm:pt>
    <dgm:pt modelId="{7A661380-F239-4B3D-AE8A-CEA060501E43}" type="pres">
      <dgm:prSet presAssocID="{BA70D7F1-4A01-4C60-802E-B5A1B96F0231}" presName="parentText" presStyleLbl="node1" presStyleIdx="3" presStyleCnt="4">
        <dgm:presLayoutVars>
          <dgm:chMax val="0"/>
          <dgm:bulletEnabled val="1"/>
        </dgm:presLayoutVars>
      </dgm:prSet>
      <dgm:spPr/>
      <dgm:t>
        <a:bodyPr/>
        <a:lstStyle/>
        <a:p>
          <a:endParaRPr lang="pt-BR"/>
        </a:p>
      </dgm:t>
    </dgm:pt>
  </dgm:ptLst>
  <dgm:cxnLst>
    <dgm:cxn modelId="{8C940125-3A8E-4104-ADF9-B297108C90E7}" type="presOf" srcId="{C07F2E55-838F-431B-97C6-B9D32279426A}" destId="{149D6F49-7E98-4CE7-AC0E-9B18EB402451}" srcOrd="0" destOrd="0" presId="urn:microsoft.com/office/officeart/2005/8/layout/vList2"/>
    <dgm:cxn modelId="{FD5476FA-CF8D-49AA-B132-AC02002FFE11}" type="presOf" srcId="{9CCCF561-1414-492F-A6F0-F3A0A8B91165}" destId="{F48A9933-6282-4A67-AADB-A7170E2EDFAD}" srcOrd="0" destOrd="0" presId="urn:microsoft.com/office/officeart/2005/8/layout/vList2"/>
    <dgm:cxn modelId="{AE6B39B1-BE04-4269-9090-CEDA461C1D35}" srcId="{C07F2E55-838F-431B-97C6-B9D32279426A}" destId="{F5F28EA0-ED32-44AA-A7E7-9E4017BFD4D5}" srcOrd="1" destOrd="0" parTransId="{D5A1849F-277E-4316-BB06-3A7A8B340AEF}" sibTransId="{919CA37E-5225-4D09-881B-76703D3DA8FF}"/>
    <dgm:cxn modelId="{3BC59D0A-5A74-4E93-9CB7-C3D7DC6D1428}" srcId="{C07F2E55-838F-431B-97C6-B9D32279426A}" destId="{BA70D7F1-4A01-4C60-802E-B5A1B96F0231}" srcOrd="3" destOrd="0" parTransId="{1134FBCF-52A7-4CD5-83D6-58716CBB6DA5}" sibTransId="{3182B6B2-399A-42ED-88E9-CE101E98B874}"/>
    <dgm:cxn modelId="{B3DAE17E-812A-404B-BA78-139A5F975F4C}" type="presOf" srcId="{741A42B9-90A8-4A16-BC48-0F39552C60AE}" destId="{6E660C89-1EFB-4093-87F1-6AA743721FB8}" srcOrd="0" destOrd="0" presId="urn:microsoft.com/office/officeart/2005/8/layout/vList2"/>
    <dgm:cxn modelId="{6F31C5BF-D1F6-4CCB-AF9F-C9B3DDF280CB}" srcId="{C07F2E55-838F-431B-97C6-B9D32279426A}" destId="{9CCCF561-1414-492F-A6F0-F3A0A8B91165}" srcOrd="2" destOrd="0" parTransId="{93E82C64-5185-4564-A08C-B3385FF7974A}" sibTransId="{524C0F2A-DA86-4EE6-BF53-CD1879AA9979}"/>
    <dgm:cxn modelId="{07EB43C6-1782-44EB-9A4F-7C7F4A492B7A}" type="presOf" srcId="{F5F28EA0-ED32-44AA-A7E7-9E4017BFD4D5}" destId="{EAB4C330-6762-40A1-B356-F995BF7F7E68}" srcOrd="0" destOrd="0" presId="urn:microsoft.com/office/officeart/2005/8/layout/vList2"/>
    <dgm:cxn modelId="{132D4204-A2A0-4DE9-B7F5-2318F61C88C6}" srcId="{C07F2E55-838F-431B-97C6-B9D32279426A}" destId="{741A42B9-90A8-4A16-BC48-0F39552C60AE}" srcOrd="0" destOrd="0" parTransId="{BC3B4C65-DD04-4FC2-AB1B-AABAB924D6D1}" sibTransId="{00F03718-B986-4B87-964F-ED680D47AF85}"/>
    <dgm:cxn modelId="{DC5F5F2F-CBF9-44B8-BFB0-2C1D2F8C55F4}" type="presOf" srcId="{BA70D7F1-4A01-4C60-802E-B5A1B96F0231}" destId="{7A661380-F239-4B3D-AE8A-CEA060501E43}" srcOrd="0" destOrd="0" presId="urn:microsoft.com/office/officeart/2005/8/layout/vList2"/>
    <dgm:cxn modelId="{258E7C1B-F235-4628-ACE4-7F5E606724D7}" type="presParOf" srcId="{149D6F49-7E98-4CE7-AC0E-9B18EB402451}" destId="{6E660C89-1EFB-4093-87F1-6AA743721FB8}" srcOrd="0" destOrd="0" presId="urn:microsoft.com/office/officeart/2005/8/layout/vList2"/>
    <dgm:cxn modelId="{334AC990-CFD9-4B46-B985-EA6BC03B65B0}" type="presParOf" srcId="{149D6F49-7E98-4CE7-AC0E-9B18EB402451}" destId="{5AF05011-54E5-4F51-B748-3C813B41BBB2}" srcOrd="1" destOrd="0" presId="urn:microsoft.com/office/officeart/2005/8/layout/vList2"/>
    <dgm:cxn modelId="{DC1B8DA4-436B-44F4-80FD-BE8378658783}" type="presParOf" srcId="{149D6F49-7E98-4CE7-AC0E-9B18EB402451}" destId="{EAB4C330-6762-40A1-B356-F995BF7F7E68}" srcOrd="2" destOrd="0" presId="urn:microsoft.com/office/officeart/2005/8/layout/vList2"/>
    <dgm:cxn modelId="{C1922BAA-89D3-44A8-A557-801B1DC9A42F}" type="presParOf" srcId="{149D6F49-7E98-4CE7-AC0E-9B18EB402451}" destId="{F4A6828F-88E4-4D27-AAC1-4D49FE33A971}" srcOrd="3" destOrd="0" presId="urn:microsoft.com/office/officeart/2005/8/layout/vList2"/>
    <dgm:cxn modelId="{4043900C-BD05-486F-97B8-1D877D9E6B57}" type="presParOf" srcId="{149D6F49-7E98-4CE7-AC0E-9B18EB402451}" destId="{F48A9933-6282-4A67-AADB-A7170E2EDFAD}" srcOrd="4" destOrd="0" presId="urn:microsoft.com/office/officeart/2005/8/layout/vList2"/>
    <dgm:cxn modelId="{9B4871E2-6C40-47E6-A125-CF1544D45EDA}" type="presParOf" srcId="{149D6F49-7E98-4CE7-AC0E-9B18EB402451}" destId="{71836EF0-B201-4F30-A1B9-AFE0C881694B}" srcOrd="5" destOrd="0" presId="urn:microsoft.com/office/officeart/2005/8/layout/vList2"/>
    <dgm:cxn modelId="{FFC62A65-8A2E-4F23-9DE4-7A65FD50814F}" type="presParOf" srcId="{149D6F49-7E98-4CE7-AC0E-9B18EB402451}" destId="{7A661380-F239-4B3D-AE8A-CEA060501E43}" srcOrd="6"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E4CBE9-4B29-449E-8E84-B4E7E7CB7162}" type="doc">
      <dgm:prSet loTypeId="urn:microsoft.com/office/officeart/2005/8/layout/vList4#1" loCatId="list" qsTypeId="urn:microsoft.com/office/officeart/2005/8/quickstyle/simple3" qsCatId="simple" csTypeId="urn:microsoft.com/office/officeart/2005/8/colors/accent2_5" csCatId="accent2" phldr="1"/>
      <dgm:spPr/>
      <dgm:t>
        <a:bodyPr/>
        <a:lstStyle/>
        <a:p>
          <a:endParaRPr lang="pt-BR"/>
        </a:p>
      </dgm:t>
    </dgm:pt>
    <dgm:pt modelId="{14413EEE-2221-4587-A34C-D098306F9397}">
      <dgm:prSet phldrT="[Text]"/>
      <dgm:spPr/>
      <dgm:t>
        <a:bodyPr/>
        <a:lstStyle/>
        <a:p>
          <a:r>
            <a:rPr lang="en-US" dirty="0" err="1" smtClean="0"/>
            <a:t>Thiago</a:t>
          </a:r>
          <a:r>
            <a:rPr lang="en-US" dirty="0" smtClean="0"/>
            <a:t> Dias Pastor</a:t>
          </a:r>
          <a:endParaRPr lang="pt-BR" dirty="0"/>
        </a:p>
      </dgm:t>
    </dgm:pt>
    <dgm:pt modelId="{42B2E0E8-BFC5-4EA2-9ECF-75DC9679D79C}" type="parTrans" cxnId="{08AFEAB1-E36F-4E06-874C-A6D21E74BDB0}">
      <dgm:prSet/>
      <dgm:spPr/>
      <dgm:t>
        <a:bodyPr/>
        <a:lstStyle/>
        <a:p>
          <a:endParaRPr lang="pt-BR"/>
        </a:p>
      </dgm:t>
    </dgm:pt>
    <dgm:pt modelId="{D57B89F2-BF26-4649-B082-371DBC8EFF64}" type="sibTrans" cxnId="{08AFEAB1-E36F-4E06-874C-A6D21E74BDB0}">
      <dgm:prSet/>
      <dgm:spPr/>
      <dgm:t>
        <a:bodyPr/>
        <a:lstStyle/>
        <a:p>
          <a:endParaRPr lang="pt-BR"/>
        </a:p>
      </dgm:t>
    </dgm:pt>
    <dgm:pt modelId="{9097F22B-5B90-4307-B4A8-6D3838F37BA0}">
      <dgm:prSet phldrT="[Text]"/>
      <dgm:spPr/>
      <dgm:t>
        <a:bodyPr/>
        <a:lstStyle/>
        <a:p>
          <a:r>
            <a:rPr lang="en-US" dirty="0" err="1" smtClean="0"/>
            <a:t>Criador</a:t>
          </a:r>
          <a:r>
            <a:rPr lang="en-US" dirty="0" smtClean="0"/>
            <a:t> e </a:t>
          </a:r>
          <a:r>
            <a:rPr lang="en-US" dirty="0" err="1" smtClean="0"/>
            <a:t>Desenvolvedor</a:t>
          </a:r>
          <a:r>
            <a:rPr lang="en-US" dirty="0" smtClean="0"/>
            <a:t> </a:t>
          </a:r>
          <a:r>
            <a:rPr lang="en-US" dirty="0" err="1" smtClean="0"/>
            <a:t>Ploobs</a:t>
          </a:r>
          <a:r>
            <a:rPr lang="en-US" dirty="0" smtClean="0"/>
            <a:t> </a:t>
          </a:r>
          <a:endParaRPr lang="pt-BR" dirty="0"/>
        </a:p>
      </dgm:t>
    </dgm:pt>
    <dgm:pt modelId="{0B864137-124D-42F8-9C3B-A041B6CD362C}" type="parTrans" cxnId="{4230AD65-370D-4265-9232-9FF20247606A}">
      <dgm:prSet/>
      <dgm:spPr/>
      <dgm:t>
        <a:bodyPr/>
        <a:lstStyle/>
        <a:p>
          <a:endParaRPr lang="pt-BR"/>
        </a:p>
      </dgm:t>
    </dgm:pt>
    <dgm:pt modelId="{7EFF91A4-325D-43B4-81D9-9B2D303B27C2}" type="sibTrans" cxnId="{4230AD65-370D-4265-9232-9FF20247606A}">
      <dgm:prSet/>
      <dgm:spPr/>
      <dgm:t>
        <a:bodyPr/>
        <a:lstStyle/>
        <a:p>
          <a:endParaRPr lang="pt-BR"/>
        </a:p>
      </dgm:t>
    </dgm:pt>
    <dgm:pt modelId="{85102E64-7FA9-46BE-82B9-E97D63B64B99}">
      <dgm:prSet phldrT="[Text]"/>
      <dgm:spPr/>
      <dgm:t>
        <a:bodyPr/>
        <a:lstStyle/>
        <a:p>
          <a:r>
            <a:rPr lang="en-US" dirty="0" err="1" smtClean="0"/>
            <a:t>Engenheiro</a:t>
          </a:r>
          <a:r>
            <a:rPr lang="en-US" dirty="0" smtClean="0"/>
            <a:t> Da </a:t>
          </a:r>
          <a:r>
            <a:rPr lang="en-US" dirty="0" err="1" smtClean="0"/>
            <a:t>Computacao</a:t>
          </a:r>
          <a:r>
            <a:rPr lang="en-US" dirty="0" smtClean="0"/>
            <a:t> </a:t>
          </a:r>
          <a:r>
            <a:rPr lang="en-US" dirty="0" err="1" smtClean="0"/>
            <a:t>pela</a:t>
          </a:r>
          <a:r>
            <a:rPr lang="en-US" dirty="0" smtClean="0"/>
            <a:t> </a:t>
          </a:r>
          <a:r>
            <a:rPr lang="en-US" dirty="0" err="1" smtClean="0"/>
            <a:t>Poli-Usp</a:t>
          </a:r>
          <a:endParaRPr lang="pt-BR" dirty="0"/>
        </a:p>
      </dgm:t>
    </dgm:pt>
    <dgm:pt modelId="{FA5D3A7D-54F5-4A02-9F31-780F8D2809A8}" type="parTrans" cxnId="{84B9AF9E-F9B0-415B-824C-F4AC9D194AC3}">
      <dgm:prSet/>
      <dgm:spPr/>
      <dgm:t>
        <a:bodyPr/>
        <a:lstStyle/>
        <a:p>
          <a:endParaRPr lang="pt-BR"/>
        </a:p>
      </dgm:t>
    </dgm:pt>
    <dgm:pt modelId="{7E21F7A7-382B-4CFF-877B-69F472828D74}" type="sibTrans" cxnId="{84B9AF9E-F9B0-415B-824C-F4AC9D194AC3}">
      <dgm:prSet/>
      <dgm:spPr/>
      <dgm:t>
        <a:bodyPr/>
        <a:lstStyle/>
        <a:p>
          <a:endParaRPr lang="pt-BR"/>
        </a:p>
      </dgm:t>
    </dgm:pt>
    <dgm:pt modelId="{BAAFA4BA-21C7-48B7-8DC3-756CF9D8B824}">
      <dgm:prSet phldrT="[Text]"/>
      <dgm:spPr/>
      <dgm:t>
        <a:bodyPr/>
        <a:lstStyle/>
        <a:p>
          <a:r>
            <a:rPr lang="en-US" dirty="0" smtClean="0"/>
            <a:t>Bruno Duarte Correa</a:t>
          </a:r>
          <a:endParaRPr lang="pt-BR" dirty="0"/>
        </a:p>
      </dgm:t>
    </dgm:pt>
    <dgm:pt modelId="{2F0A07B2-AF44-477B-9BA6-4218A04469C8}" type="parTrans" cxnId="{BB2B3B99-15E9-4CC6-A022-683D49B2EB55}">
      <dgm:prSet/>
      <dgm:spPr/>
      <dgm:t>
        <a:bodyPr/>
        <a:lstStyle/>
        <a:p>
          <a:endParaRPr lang="pt-BR"/>
        </a:p>
      </dgm:t>
    </dgm:pt>
    <dgm:pt modelId="{5C3DE995-F4AD-4609-9273-67FE8D4BD492}" type="sibTrans" cxnId="{BB2B3B99-15E9-4CC6-A022-683D49B2EB55}">
      <dgm:prSet/>
      <dgm:spPr/>
      <dgm:t>
        <a:bodyPr/>
        <a:lstStyle/>
        <a:p>
          <a:endParaRPr lang="pt-BR"/>
        </a:p>
      </dgm:t>
    </dgm:pt>
    <dgm:pt modelId="{2C07287E-5E5E-47E7-8963-E7522F31BED1}">
      <dgm:prSet phldrT="[Text]"/>
      <dgm:spPr/>
      <dgm:t>
        <a:bodyPr/>
        <a:lstStyle/>
        <a:p>
          <a:r>
            <a:rPr lang="en-US" dirty="0" err="1" smtClean="0"/>
            <a:t>Criador</a:t>
          </a:r>
          <a:r>
            <a:rPr lang="en-US" dirty="0" smtClean="0"/>
            <a:t> e </a:t>
          </a:r>
          <a:r>
            <a:rPr lang="en-US" dirty="0" err="1" smtClean="0"/>
            <a:t>Desenvolvedor</a:t>
          </a:r>
          <a:r>
            <a:rPr lang="en-US" dirty="0" smtClean="0"/>
            <a:t> </a:t>
          </a:r>
          <a:r>
            <a:rPr lang="en-US" dirty="0" err="1" smtClean="0"/>
            <a:t>Ploobs</a:t>
          </a:r>
          <a:r>
            <a:rPr lang="en-US" dirty="0" smtClean="0"/>
            <a:t> </a:t>
          </a:r>
          <a:endParaRPr lang="pt-BR" dirty="0"/>
        </a:p>
      </dgm:t>
    </dgm:pt>
    <dgm:pt modelId="{38970085-0820-49BB-989E-A3237B86ACB9}" type="parTrans" cxnId="{F73AA095-1434-4600-9EB4-D1F32271AD79}">
      <dgm:prSet/>
      <dgm:spPr/>
      <dgm:t>
        <a:bodyPr/>
        <a:lstStyle/>
        <a:p>
          <a:endParaRPr lang="pt-BR"/>
        </a:p>
      </dgm:t>
    </dgm:pt>
    <dgm:pt modelId="{7007CA6E-B1D7-464E-A79C-9584CE9F4034}" type="sibTrans" cxnId="{F73AA095-1434-4600-9EB4-D1F32271AD79}">
      <dgm:prSet/>
      <dgm:spPr/>
      <dgm:t>
        <a:bodyPr/>
        <a:lstStyle/>
        <a:p>
          <a:endParaRPr lang="pt-BR"/>
        </a:p>
      </dgm:t>
    </dgm:pt>
    <dgm:pt modelId="{3BF73314-D4A4-46CB-AC2D-23ED1AB262F7}">
      <dgm:prSet phldrT="[Text]"/>
      <dgm:spPr/>
      <dgm:t>
        <a:bodyPr/>
        <a:lstStyle/>
        <a:p>
          <a:r>
            <a:rPr lang="en-US" dirty="0" err="1" smtClean="0"/>
            <a:t>Engenheiro</a:t>
          </a:r>
          <a:r>
            <a:rPr lang="en-US" dirty="0" smtClean="0"/>
            <a:t> Da </a:t>
          </a:r>
          <a:r>
            <a:rPr lang="en-US" dirty="0" err="1" smtClean="0"/>
            <a:t>Computacao</a:t>
          </a:r>
          <a:r>
            <a:rPr lang="en-US" dirty="0" smtClean="0"/>
            <a:t> </a:t>
          </a:r>
          <a:r>
            <a:rPr lang="en-US" dirty="0" err="1" smtClean="0"/>
            <a:t>pela</a:t>
          </a:r>
          <a:r>
            <a:rPr lang="en-US" dirty="0" smtClean="0"/>
            <a:t> </a:t>
          </a:r>
          <a:r>
            <a:rPr lang="en-US" dirty="0" err="1" smtClean="0"/>
            <a:t>Poli-Usp</a:t>
          </a:r>
          <a:endParaRPr lang="pt-BR" dirty="0"/>
        </a:p>
      </dgm:t>
    </dgm:pt>
    <dgm:pt modelId="{A33EC78A-ABA4-4305-9B50-0626488D0CFF}" type="parTrans" cxnId="{9D74EB82-40F6-463F-B0B0-9DCD129874BC}">
      <dgm:prSet/>
      <dgm:spPr/>
      <dgm:t>
        <a:bodyPr/>
        <a:lstStyle/>
        <a:p>
          <a:endParaRPr lang="pt-BR"/>
        </a:p>
      </dgm:t>
    </dgm:pt>
    <dgm:pt modelId="{F881A3A6-7447-472B-894F-3951A8C3CDE3}" type="sibTrans" cxnId="{9D74EB82-40F6-463F-B0B0-9DCD129874BC}">
      <dgm:prSet/>
      <dgm:spPr/>
      <dgm:t>
        <a:bodyPr/>
        <a:lstStyle/>
        <a:p>
          <a:endParaRPr lang="pt-BR"/>
        </a:p>
      </dgm:t>
    </dgm:pt>
    <dgm:pt modelId="{C997061E-922F-4288-BCDA-73C23A0C490C}" type="pres">
      <dgm:prSet presAssocID="{BEE4CBE9-4B29-449E-8E84-B4E7E7CB7162}" presName="linear" presStyleCnt="0">
        <dgm:presLayoutVars>
          <dgm:dir/>
          <dgm:resizeHandles val="exact"/>
        </dgm:presLayoutVars>
      </dgm:prSet>
      <dgm:spPr/>
      <dgm:t>
        <a:bodyPr/>
        <a:lstStyle/>
        <a:p>
          <a:endParaRPr lang="pt-BR"/>
        </a:p>
      </dgm:t>
    </dgm:pt>
    <dgm:pt modelId="{96E884CE-0748-45E3-9288-ABA8793ABEAA}" type="pres">
      <dgm:prSet presAssocID="{14413EEE-2221-4587-A34C-D098306F9397}" presName="comp" presStyleCnt="0"/>
      <dgm:spPr/>
    </dgm:pt>
    <dgm:pt modelId="{0F776D6A-635A-4041-B20C-1D033DF09963}" type="pres">
      <dgm:prSet presAssocID="{14413EEE-2221-4587-A34C-D098306F9397}" presName="box" presStyleLbl="node1" presStyleIdx="0" presStyleCnt="2"/>
      <dgm:spPr/>
      <dgm:t>
        <a:bodyPr/>
        <a:lstStyle/>
        <a:p>
          <a:endParaRPr lang="pt-BR"/>
        </a:p>
      </dgm:t>
    </dgm:pt>
    <dgm:pt modelId="{9291B08C-8478-46FB-A027-FE71D0BE153E}" type="pres">
      <dgm:prSet presAssocID="{14413EEE-2221-4587-A34C-D098306F9397}" presName="img" presStyleLbl="fgImgPlace1" presStyleIdx="0" presStyleCnt="2"/>
      <dgm:spPr>
        <a:blipFill>
          <a:blip xmlns:r="http://schemas.openxmlformats.org/officeDocument/2006/relationships" r:embed="rId1">
            <a:extLst>
              <a:ext uri="{28A0092B-C50C-407E-A947-70E740481C1C}">
                <a14:useLocalDpi xmlns:a14="http://schemas.microsoft.com/office/drawing/2010/main" xmlns="" val="0"/>
              </a:ext>
            </a:extLst>
          </a:blip>
          <a:srcRect/>
          <a:stretch>
            <a:fillRect t="-3000" b="-3000"/>
          </a:stretch>
        </a:blipFill>
      </dgm:spPr>
    </dgm:pt>
    <dgm:pt modelId="{1ED26B07-25D8-4410-B546-179432AFFC85}" type="pres">
      <dgm:prSet presAssocID="{14413EEE-2221-4587-A34C-D098306F9397}" presName="text" presStyleLbl="node1" presStyleIdx="0" presStyleCnt="2">
        <dgm:presLayoutVars>
          <dgm:bulletEnabled val="1"/>
        </dgm:presLayoutVars>
      </dgm:prSet>
      <dgm:spPr/>
      <dgm:t>
        <a:bodyPr/>
        <a:lstStyle/>
        <a:p>
          <a:endParaRPr lang="pt-BR"/>
        </a:p>
      </dgm:t>
    </dgm:pt>
    <dgm:pt modelId="{8C58562B-B25F-450B-96D0-8E476AD44B47}" type="pres">
      <dgm:prSet presAssocID="{D57B89F2-BF26-4649-B082-371DBC8EFF64}" presName="spacer" presStyleCnt="0"/>
      <dgm:spPr/>
    </dgm:pt>
    <dgm:pt modelId="{7FF55B49-A180-4720-B964-6ED91104FB32}" type="pres">
      <dgm:prSet presAssocID="{BAAFA4BA-21C7-48B7-8DC3-756CF9D8B824}" presName="comp" presStyleCnt="0"/>
      <dgm:spPr/>
    </dgm:pt>
    <dgm:pt modelId="{C88C81CB-B69A-4E5C-8599-43430BFBAEB7}" type="pres">
      <dgm:prSet presAssocID="{BAAFA4BA-21C7-48B7-8DC3-756CF9D8B824}" presName="box" presStyleLbl="node1" presStyleIdx="1" presStyleCnt="2"/>
      <dgm:spPr/>
      <dgm:t>
        <a:bodyPr/>
        <a:lstStyle/>
        <a:p>
          <a:endParaRPr lang="pt-BR"/>
        </a:p>
      </dgm:t>
    </dgm:pt>
    <dgm:pt modelId="{CA8C04C6-9AB4-4FD1-8D8F-D9A8FF4DEB18}" type="pres">
      <dgm:prSet presAssocID="{BAAFA4BA-21C7-48B7-8DC3-756CF9D8B824}" presName="img" presStyleLbl="fgImgPlace1" presStyleIdx="1" presStyleCnt="2"/>
      <dgm:spPr>
        <a:blipFill rotWithShape="0">
          <a:blip xmlns:r="http://schemas.openxmlformats.org/officeDocument/2006/relationships" r:embed="rId2"/>
          <a:stretch>
            <a:fillRect/>
          </a:stretch>
        </a:blipFill>
      </dgm:spPr>
      <dgm:t>
        <a:bodyPr/>
        <a:lstStyle/>
        <a:p>
          <a:endParaRPr lang="pt-BR"/>
        </a:p>
      </dgm:t>
    </dgm:pt>
    <dgm:pt modelId="{AAD0F223-69F6-40F4-BD68-3BF528180BFE}" type="pres">
      <dgm:prSet presAssocID="{BAAFA4BA-21C7-48B7-8DC3-756CF9D8B824}" presName="text" presStyleLbl="node1" presStyleIdx="1" presStyleCnt="2">
        <dgm:presLayoutVars>
          <dgm:bulletEnabled val="1"/>
        </dgm:presLayoutVars>
      </dgm:prSet>
      <dgm:spPr/>
      <dgm:t>
        <a:bodyPr/>
        <a:lstStyle/>
        <a:p>
          <a:endParaRPr lang="pt-BR"/>
        </a:p>
      </dgm:t>
    </dgm:pt>
  </dgm:ptLst>
  <dgm:cxnLst>
    <dgm:cxn modelId="{3F7AC75F-696B-439F-B2B7-6A3B04230AC5}" type="presOf" srcId="{3BF73314-D4A4-46CB-AC2D-23ED1AB262F7}" destId="{C88C81CB-B69A-4E5C-8599-43430BFBAEB7}" srcOrd="0" destOrd="2" presId="urn:microsoft.com/office/officeart/2005/8/layout/vList4#1"/>
    <dgm:cxn modelId="{B4DDC91E-62B9-4A77-AD7B-E336408E78A8}" type="presOf" srcId="{85102E64-7FA9-46BE-82B9-E97D63B64B99}" destId="{0F776D6A-635A-4041-B20C-1D033DF09963}" srcOrd="0" destOrd="2" presId="urn:microsoft.com/office/officeart/2005/8/layout/vList4#1"/>
    <dgm:cxn modelId="{A25235F2-F816-4CD3-BF3B-977579718F91}" type="presOf" srcId="{2C07287E-5E5E-47E7-8963-E7522F31BED1}" destId="{C88C81CB-B69A-4E5C-8599-43430BFBAEB7}" srcOrd="0" destOrd="1" presId="urn:microsoft.com/office/officeart/2005/8/layout/vList4#1"/>
    <dgm:cxn modelId="{742DDBBE-16B0-4624-ACB0-5051C953B2EF}" type="presOf" srcId="{2C07287E-5E5E-47E7-8963-E7522F31BED1}" destId="{AAD0F223-69F6-40F4-BD68-3BF528180BFE}" srcOrd="1" destOrd="1" presId="urn:microsoft.com/office/officeart/2005/8/layout/vList4#1"/>
    <dgm:cxn modelId="{A20C14EF-4C84-4589-B1CA-F06BDB95556F}" type="presOf" srcId="{BEE4CBE9-4B29-449E-8E84-B4E7E7CB7162}" destId="{C997061E-922F-4288-BCDA-73C23A0C490C}" srcOrd="0" destOrd="0" presId="urn:microsoft.com/office/officeart/2005/8/layout/vList4#1"/>
    <dgm:cxn modelId="{E9B57F74-8C2B-4BA1-AD01-078729E4FCB1}" type="presOf" srcId="{14413EEE-2221-4587-A34C-D098306F9397}" destId="{1ED26B07-25D8-4410-B546-179432AFFC85}" srcOrd="1" destOrd="0" presId="urn:microsoft.com/office/officeart/2005/8/layout/vList4#1"/>
    <dgm:cxn modelId="{84B9AF9E-F9B0-415B-824C-F4AC9D194AC3}" srcId="{14413EEE-2221-4587-A34C-D098306F9397}" destId="{85102E64-7FA9-46BE-82B9-E97D63B64B99}" srcOrd="1" destOrd="0" parTransId="{FA5D3A7D-54F5-4A02-9F31-780F8D2809A8}" sibTransId="{7E21F7A7-382B-4CFF-877B-69F472828D74}"/>
    <dgm:cxn modelId="{26E70640-9A50-49F7-BCF4-91C9C833E0F6}" type="presOf" srcId="{85102E64-7FA9-46BE-82B9-E97D63B64B99}" destId="{1ED26B07-25D8-4410-B546-179432AFFC85}" srcOrd="1" destOrd="2" presId="urn:microsoft.com/office/officeart/2005/8/layout/vList4#1"/>
    <dgm:cxn modelId="{0F57D74A-5E42-4E5B-8239-6A3704C758F6}" type="presOf" srcId="{BAAFA4BA-21C7-48B7-8DC3-756CF9D8B824}" destId="{AAD0F223-69F6-40F4-BD68-3BF528180BFE}" srcOrd="1" destOrd="0" presId="urn:microsoft.com/office/officeart/2005/8/layout/vList4#1"/>
    <dgm:cxn modelId="{DCC1E59E-15B2-4878-A5D4-EF8F2BC6D749}" type="presOf" srcId="{14413EEE-2221-4587-A34C-D098306F9397}" destId="{0F776D6A-635A-4041-B20C-1D033DF09963}" srcOrd="0" destOrd="0" presId="urn:microsoft.com/office/officeart/2005/8/layout/vList4#1"/>
    <dgm:cxn modelId="{08AFEAB1-E36F-4E06-874C-A6D21E74BDB0}" srcId="{BEE4CBE9-4B29-449E-8E84-B4E7E7CB7162}" destId="{14413EEE-2221-4587-A34C-D098306F9397}" srcOrd="0" destOrd="0" parTransId="{42B2E0E8-BFC5-4EA2-9ECF-75DC9679D79C}" sibTransId="{D57B89F2-BF26-4649-B082-371DBC8EFF64}"/>
    <dgm:cxn modelId="{01090310-190E-43AE-8E31-BCFD759629C0}" type="presOf" srcId="{BAAFA4BA-21C7-48B7-8DC3-756CF9D8B824}" destId="{C88C81CB-B69A-4E5C-8599-43430BFBAEB7}" srcOrd="0" destOrd="0" presId="urn:microsoft.com/office/officeart/2005/8/layout/vList4#1"/>
    <dgm:cxn modelId="{4230AD65-370D-4265-9232-9FF20247606A}" srcId="{14413EEE-2221-4587-A34C-D098306F9397}" destId="{9097F22B-5B90-4307-B4A8-6D3838F37BA0}" srcOrd="0" destOrd="0" parTransId="{0B864137-124D-42F8-9C3B-A041B6CD362C}" sibTransId="{7EFF91A4-325D-43B4-81D9-9B2D303B27C2}"/>
    <dgm:cxn modelId="{553B25DD-CCE3-4E17-92B7-2DCF79AFB984}" type="presOf" srcId="{9097F22B-5B90-4307-B4A8-6D3838F37BA0}" destId="{1ED26B07-25D8-4410-B546-179432AFFC85}" srcOrd="1" destOrd="1" presId="urn:microsoft.com/office/officeart/2005/8/layout/vList4#1"/>
    <dgm:cxn modelId="{F73AA095-1434-4600-9EB4-D1F32271AD79}" srcId="{BAAFA4BA-21C7-48B7-8DC3-756CF9D8B824}" destId="{2C07287E-5E5E-47E7-8963-E7522F31BED1}" srcOrd="0" destOrd="0" parTransId="{38970085-0820-49BB-989E-A3237B86ACB9}" sibTransId="{7007CA6E-B1D7-464E-A79C-9584CE9F4034}"/>
    <dgm:cxn modelId="{8918FDF1-44F1-4C7E-8AB0-FF3A594B20A5}" type="presOf" srcId="{9097F22B-5B90-4307-B4A8-6D3838F37BA0}" destId="{0F776D6A-635A-4041-B20C-1D033DF09963}" srcOrd="0" destOrd="1" presId="urn:microsoft.com/office/officeart/2005/8/layout/vList4#1"/>
    <dgm:cxn modelId="{9D74EB82-40F6-463F-B0B0-9DCD129874BC}" srcId="{BAAFA4BA-21C7-48B7-8DC3-756CF9D8B824}" destId="{3BF73314-D4A4-46CB-AC2D-23ED1AB262F7}" srcOrd="1" destOrd="0" parTransId="{A33EC78A-ABA4-4305-9B50-0626488D0CFF}" sibTransId="{F881A3A6-7447-472B-894F-3951A8C3CDE3}"/>
    <dgm:cxn modelId="{377CEC0F-2C68-46F2-B546-832D27EE2B4D}" type="presOf" srcId="{3BF73314-D4A4-46CB-AC2D-23ED1AB262F7}" destId="{AAD0F223-69F6-40F4-BD68-3BF528180BFE}" srcOrd="1" destOrd="2" presId="urn:microsoft.com/office/officeart/2005/8/layout/vList4#1"/>
    <dgm:cxn modelId="{BB2B3B99-15E9-4CC6-A022-683D49B2EB55}" srcId="{BEE4CBE9-4B29-449E-8E84-B4E7E7CB7162}" destId="{BAAFA4BA-21C7-48B7-8DC3-756CF9D8B824}" srcOrd="1" destOrd="0" parTransId="{2F0A07B2-AF44-477B-9BA6-4218A04469C8}" sibTransId="{5C3DE995-F4AD-4609-9273-67FE8D4BD492}"/>
    <dgm:cxn modelId="{9865345C-43DD-487F-82FE-3B6C4981FE58}" type="presParOf" srcId="{C997061E-922F-4288-BCDA-73C23A0C490C}" destId="{96E884CE-0748-45E3-9288-ABA8793ABEAA}" srcOrd="0" destOrd="0" presId="urn:microsoft.com/office/officeart/2005/8/layout/vList4#1"/>
    <dgm:cxn modelId="{4585B66A-196E-4E20-8B43-B0D943545440}" type="presParOf" srcId="{96E884CE-0748-45E3-9288-ABA8793ABEAA}" destId="{0F776D6A-635A-4041-B20C-1D033DF09963}" srcOrd="0" destOrd="0" presId="urn:microsoft.com/office/officeart/2005/8/layout/vList4#1"/>
    <dgm:cxn modelId="{8111E36D-C0CD-4DE2-8FF7-FADA7528492F}" type="presParOf" srcId="{96E884CE-0748-45E3-9288-ABA8793ABEAA}" destId="{9291B08C-8478-46FB-A027-FE71D0BE153E}" srcOrd="1" destOrd="0" presId="urn:microsoft.com/office/officeart/2005/8/layout/vList4#1"/>
    <dgm:cxn modelId="{6CD892A6-4AB7-44C6-97C4-31C9E91839A2}" type="presParOf" srcId="{96E884CE-0748-45E3-9288-ABA8793ABEAA}" destId="{1ED26B07-25D8-4410-B546-179432AFFC85}" srcOrd="2" destOrd="0" presId="urn:microsoft.com/office/officeart/2005/8/layout/vList4#1"/>
    <dgm:cxn modelId="{3FCE4DFD-A0AB-4857-B0EF-4B065D19977A}" type="presParOf" srcId="{C997061E-922F-4288-BCDA-73C23A0C490C}" destId="{8C58562B-B25F-450B-96D0-8E476AD44B47}" srcOrd="1" destOrd="0" presId="urn:microsoft.com/office/officeart/2005/8/layout/vList4#1"/>
    <dgm:cxn modelId="{D0D39C26-A88D-4CCD-BD7E-0708F24D4F53}" type="presParOf" srcId="{C997061E-922F-4288-BCDA-73C23A0C490C}" destId="{7FF55B49-A180-4720-B964-6ED91104FB32}" srcOrd="2" destOrd="0" presId="urn:microsoft.com/office/officeart/2005/8/layout/vList4#1"/>
    <dgm:cxn modelId="{CF9222FE-8C1D-4D15-9DD9-5BF9D0F2E17E}" type="presParOf" srcId="{7FF55B49-A180-4720-B964-6ED91104FB32}" destId="{C88C81CB-B69A-4E5C-8599-43430BFBAEB7}" srcOrd="0" destOrd="0" presId="urn:microsoft.com/office/officeart/2005/8/layout/vList4#1"/>
    <dgm:cxn modelId="{017E610A-6579-48B7-8964-0DF9FC390F24}" type="presParOf" srcId="{7FF55B49-A180-4720-B964-6ED91104FB32}" destId="{CA8C04C6-9AB4-4FD1-8D8F-D9A8FF4DEB18}" srcOrd="1" destOrd="0" presId="urn:microsoft.com/office/officeart/2005/8/layout/vList4#1"/>
    <dgm:cxn modelId="{61AE78AA-D94C-4729-93AF-5338612027C8}" type="presParOf" srcId="{7FF55B49-A180-4720-B964-6ED91104FB32}" destId="{AAD0F223-69F6-40F4-BD68-3BF528180BFE}" srcOrd="2" destOrd="0" presId="urn:microsoft.com/office/officeart/2005/8/layout/vList4#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E660C89-1EFB-4093-87F1-6AA743721FB8}">
      <dsp:nvSpPr>
        <dsp:cNvPr id="0" name=""/>
        <dsp:cNvSpPr/>
      </dsp:nvSpPr>
      <dsp:spPr>
        <a:xfrm>
          <a:off x="0" y="38319"/>
          <a:ext cx="6096000" cy="912600"/>
        </a:xfrm>
        <a:prstGeom prst="roundRect">
          <a:avLst/>
        </a:prstGeom>
        <a:gradFill rotWithShape="0">
          <a:gsLst>
            <a:gs pos="0">
              <a:schemeClr val="accent2">
                <a:alpha val="90000"/>
                <a:hueOff val="0"/>
                <a:satOff val="0"/>
                <a:lumOff val="0"/>
                <a:alphaOff val="0"/>
                <a:tint val="50000"/>
                <a:satMod val="300000"/>
              </a:schemeClr>
            </a:gs>
            <a:gs pos="35000">
              <a:schemeClr val="accent2">
                <a:alpha val="90000"/>
                <a:hueOff val="0"/>
                <a:satOff val="0"/>
                <a:lumOff val="0"/>
                <a:alphaOff val="0"/>
                <a:tint val="37000"/>
                <a:satMod val="300000"/>
              </a:schemeClr>
            </a:gs>
            <a:gs pos="100000">
              <a:schemeClr val="accent2">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8590" tIns="148590" rIns="148590" bIns="148590" numCol="1" spcCol="1270" anchor="ctr" anchorCtr="0">
          <a:noAutofit/>
        </a:bodyPr>
        <a:lstStyle/>
        <a:p>
          <a:pPr lvl="0" algn="l" defTabSz="1733550">
            <a:lnSpc>
              <a:spcPct val="90000"/>
            </a:lnSpc>
            <a:spcBef>
              <a:spcPct val="0"/>
            </a:spcBef>
            <a:spcAft>
              <a:spcPct val="35000"/>
            </a:spcAft>
          </a:pPr>
          <a:r>
            <a:rPr lang="pt-BR" sz="3900" kern="1200" dirty="0" smtClean="0"/>
            <a:t>Game Engine !!!???</a:t>
          </a:r>
          <a:endParaRPr lang="pt-BR" sz="3900" kern="1200" dirty="0"/>
        </a:p>
      </dsp:txBody>
      <dsp:txXfrm>
        <a:off x="0" y="38319"/>
        <a:ext cx="6096000" cy="912600"/>
      </dsp:txXfrm>
    </dsp:sp>
    <dsp:sp modelId="{EAB4C330-6762-40A1-B356-F995BF7F7E68}">
      <dsp:nvSpPr>
        <dsp:cNvPr id="0" name=""/>
        <dsp:cNvSpPr/>
      </dsp:nvSpPr>
      <dsp:spPr>
        <a:xfrm>
          <a:off x="0" y="1104568"/>
          <a:ext cx="6096000" cy="912600"/>
        </a:xfrm>
        <a:prstGeom prst="roundRect">
          <a:avLst/>
        </a:prstGeom>
        <a:gradFill rotWithShape="0">
          <a:gsLst>
            <a:gs pos="0">
              <a:schemeClr val="accent2">
                <a:alpha val="90000"/>
                <a:hueOff val="0"/>
                <a:satOff val="0"/>
                <a:lumOff val="0"/>
                <a:alphaOff val="-13333"/>
                <a:tint val="50000"/>
                <a:satMod val="300000"/>
              </a:schemeClr>
            </a:gs>
            <a:gs pos="35000">
              <a:schemeClr val="accent2">
                <a:alpha val="90000"/>
                <a:hueOff val="0"/>
                <a:satOff val="0"/>
                <a:lumOff val="0"/>
                <a:alphaOff val="-13333"/>
                <a:tint val="37000"/>
                <a:satMod val="300000"/>
              </a:schemeClr>
            </a:gs>
            <a:gs pos="100000">
              <a:schemeClr val="accent2">
                <a:alpha val="90000"/>
                <a:hueOff val="0"/>
                <a:satOff val="0"/>
                <a:lumOff val="0"/>
                <a:alphaOff val="-1333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8590" tIns="148590" rIns="148590" bIns="148590" numCol="1" spcCol="1270" anchor="ctr" anchorCtr="0">
          <a:noAutofit/>
        </a:bodyPr>
        <a:lstStyle/>
        <a:p>
          <a:pPr lvl="0" algn="l" defTabSz="1733550">
            <a:lnSpc>
              <a:spcPct val="90000"/>
            </a:lnSpc>
            <a:spcBef>
              <a:spcPct val="0"/>
            </a:spcBef>
            <a:spcAft>
              <a:spcPct val="35000"/>
            </a:spcAft>
          </a:pPr>
          <a:r>
            <a:rPr lang="pt-BR" sz="3900" kern="1200" dirty="0" smtClean="0"/>
            <a:t>Overview</a:t>
          </a:r>
          <a:endParaRPr lang="pt-BR" sz="3900" kern="1200" dirty="0"/>
        </a:p>
      </dsp:txBody>
      <dsp:txXfrm>
        <a:off x="0" y="1104568"/>
        <a:ext cx="6096000" cy="912600"/>
      </dsp:txXfrm>
    </dsp:sp>
    <dsp:sp modelId="{F48A9933-6282-4A67-AADB-A7170E2EDFAD}">
      <dsp:nvSpPr>
        <dsp:cNvPr id="0" name=""/>
        <dsp:cNvSpPr/>
      </dsp:nvSpPr>
      <dsp:spPr>
        <a:xfrm>
          <a:off x="0" y="2088159"/>
          <a:ext cx="6096000" cy="912600"/>
        </a:xfrm>
        <a:prstGeom prst="roundRect">
          <a:avLst/>
        </a:prstGeom>
        <a:gradFill rotWithShape="0">
          <a:gsLst>
            <a:gs pos="0">
              <a:schemeClr val="accent2">
                <a:alpha val="90000"/>
                <a:hueOff val="0"/>
                <a:satOff val="0"/>
                <a:lumOff val="0"/>
                <a:alphaOff val="-26667"/>
                <a:tint val="50000"/>
                <a:satMod val="300000"/>
              </a:schemeClr>
            </a:gs>
            <a:gs pos="35000">
              <a:schemeClr val="accent2">
                <a:alpha val="90000"/>
                <a:hueOff val="0"/>
                <a:satOff val="0"/>
                <a:lumOff val="0"/>
                <a:alphaOff val="-26667"/>
                <a:tint val="37000"/>
                <a:satMod val="300000"/>
              </a:schemeClr>
            </a:gs>
            <a:gs pos="100000">
              <a:schemeClr val="accent2">
                <a:alpha val="90000"/>
                <a:hueOff val="0"/>
                <a:satOff val="0"/>
                <a:lumOff val="0"/>
                <a:alphaOff val="-2666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8590" tIns="148590" rIns="148590" bIns="148590" numCol="1" spcCol="1270" anchor="ctr" anchorCtr="0">
          <a:noAutofit/>
        </a:bodyPr>
        <a:lstStyle/>
        <a:p>
          <a:pPr lvl="0" algn="l" defTabSz="1733550">
            <a:lnSpc>
              <a:spcPct val="90000"/>
            </a:lnSpc>
            <a:spcBef>
              <a:spcPct val="0"/>
            </a:spcBef>
            <a:spcAft>
              <a:spcPct val="35000"/>
            </a:spcAft>
          </a:pPr>
          <a:r>
            <a:rPr lang="en-US" sz="3900" kern="1200" dirty="0" err="1" smtClean="0"/>
            <a:t>PloobsEngine</a:t>
          </a:r>
          <a:endParaRPr lang="pt-BR" sz="3900" kern="1200" dirty="0"/>
        </a:p>
      </dsp:txBody>
      <dsp:txXfrm>
        <a:off x="0" y="2088159"/>
        <a:ext cx="6096000" cy="912600"/>
      </dsp:txXfrm>
    </dsp:sp>
    <dsp:sp modelId="{7A661380-F239-4B3D-AE8A-CEA060501E43}">
      <dsp:nvSpPr>
        <dsp:cNvPr id="0" name=""/>
        <dsp:cNvSpPr/>
      </dsp:nvSpPr>
      <dsp:spPr>
        <a:xfrm>
          <a:off x="0" y="3113080"/>
          <a:ext cx="6096000" cy="912600"/>
        </a:xfrm>
        <a:prstGeom prst="roundRect">
          <a:avLst/>
        </a:prstGeom>
        <a:gradFill rotWithShape="0">
          <a:gsLst>
            <a:gs pos="0">
              <a:schemeClr val="accent2">
                <a:alpha val="90000"/>
                <a:hueOff val="0"/>
                <a:satOff val="0"/>
                <a:lumOff val="0"/>
                <a:alphaOff val="-40000"/>
                <a:tint val="50000"/>
                <a:satMod val="300000"/>
              </a:schemeClr>
            </a:gs>
            <a:gs pos="35000">
              <a:schemeClr val="accent2">
                <a:alpha val="90000"/>
                <a:hueOff val="0"/>
                <a:satOff val="0"/>
                <a:lumOff val="0"/>
                <a:alphaOff val="-40000"/>
                <a:tint val="37000"/>
                <a:satMod val="300000"/>
              </a:schemeClr>
            </a:gs>
            <a:gs pos="100000">
              <a:schemeClr val="accent2">
                <a:alpha val="90000"/>
                <a:hueOff val="0"/>
                <a:satOff val="0"/>
                <a:lumOff val="0"/>
                <a:alphaOff val="-4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8590" tIns="148590" rIns="148590" bIns="148590" numCol="1" spcCol="1270" anchor="ctr" anchorCtr="0">
          <a:noAutofit/>
        </a:bodyPr>
        <a:lstStyle/>
        <a:p>
          <a:pPr lvl="0" algn="l" defTabSz="1733550">
            <a:lnSpc>
              <a:spcPct val="90000"/>
            </a:lnSpc>
            <a:spcBef>
              <a:spcPct val="0"/>
            </a:spcBef>
            <a:spcAft>
              <a:spcPct val="35000"/>
            </a:spcAft>
          </a:pPr>
          <a:r>
            <a:rPr lang="en-US" sz="3900" kern="1200" dirty="0" err="1" smtClean="0"/>
            <a:t>Experiências</a:t>
          </a:r>
          <a:r>
            <a:rPr lang="en-US" sz="3900" kern="1200" dirty="0" smtClean="0"/>
            <a:t> </a:t>
          </a:r>
          <a:r>
            <a:rPr lang="en-US" sz="3900" kern="1200" dirty="0" err="1" smtClean="0"/>
            <a:t>Acumuladas</a:t>
          </a:r>
          <a:endParaRPr lang="pt-BR" sz="3900" kern="1200" dirty="0"/>
        </a:p>
      </dsp:txBody>
      <dsp:txXfrm>
        <a:off x="0" y="3113080"/>
        <a:ext cx="6096000" cy="91260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776D6A-635A-4041-B20C-1D033DF09963}">
      <dsp:nvSpPr>
        <dsp:cNvPr id="0" name=""/>
        <dsp:cNvSpPr/>
      </dsp:nvSpPr>
      <dsp:spPr>
        <a:xfrm>
          <a:off x="0" y="0"/>
          <a:ext cx="6096000" cy="1934765"/>
        </a:xfrm>
        <a:prstGeom prst="roundRect">
          <a:avLst>
            <a:gd name="adj" fmla="val 10000"/>
          </a:avLst>
        </a:prstGeom>
        <a:gradFill rotWithShape="0">
          <a:gsLst>
            <a:gs pos="0">
              <a:schemeClr val="accent2">
                <a:alpha val="90000"/>
                <a:hueOff val="0"/>
                <a:satOff val="0"/>
                <a:lumOff val="0"/>
                <a:alphaOff val="0"/>
                <a:tint val="50000"/>
                <a:satMod val="300000"/>
              </a:schemeClr>
            </a:gs>
            <a:gs pos="35000">
              <a:schemeClr val="accent2">
                <a:alpha val="90000"/>
                <a:hueOff val="0"/>
                <a:satOff val="0"/>
                <a:lumOff val="0"/>
                <a:alphaOff val="0"/>
                <a:tint val="37000"/>
                <a:satMod val="300000"/>
              </a:schemeClr>
            </a:gs>
            <a:gs pos="100000">
              <a:schemeClr val="accent2">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dirty="0" err="1" smtClean="0"/>
            <a:t>Thiago</a:t>
          </a:r>
          <a:r>
            <a:rPr lang="en-US" sz="3000" kern="1200" dirty="0" smtClean="0"/>
            <a:t> Dias Pastor</a:t>
          </a:r>
          <a:endParaRPr lang="pt-BR" sz="3000" kern="1200" dirty="0"/>
        </a:p>
        <a:p>
          <a:pPr marL="228600" lvl="1" indent="-228600" algn="l" defTabSz="1022350">
            <a:lnSpc>
              <a:spcPct val="90000"/>
            </a:lnSpc>
            <a:spcBef>
              <a:spcPct val="0"/>
            </a:spcBef>
            <a:spcAft>
              <a:spcPct val="15000"/>
            </a:spcAft>
            <a:buChar char="••"/>
          </a:pPr>
          <a:r>
            <a:rPr lang="en-US" sz="2300" kern="1200" dirty="0" err="1" smtClean="0"/>
            <a:t>Criador</a:t>
          </a:r>
          <a:r>
            <a:rPr lang="en-US" sz="2300" kern="1200" dirty="0" smtClean="0"/>
            <a:t> e </a:t>
          </a:r>
          <a:r>
            <a:rPr lang="en-US" sz="2300" kern="1200" dirty="0" err="1" smtClean="0"/>
            <a:t>Desenvolvedor</a:t>
          </a:r>
          <a:r>
            <a:rPr lang="en-US" sz="2300" kern="1200" dirty="0" smtClean="0"/>
            <a:t> </a:t>
          </a:r>
          <a:r>
            <a:rPr lang="en-US" sz="2300" kern="1200" dirty="0" err="1" smtClean="0"/>
            <a:t>Ploobs</a:t>
          </a:r>
          <a:r>
            <a:rPr lang="en-US" sz="2300" kern="1200" dirty="0" smtClean="0"/>
            <a:t> </a:t>
          </a:r>
          <a:endParaRPr lang="pt-BR" sz="2300" kern="1200" dirty="0"/>
        </a:p>
        <a:p>
          <a:pPr marL="228600" lvl="1" indent="-228600" algn="l" defTabSz="1022350">
            <a:lnSpc>
              <a:spcPct val="90000"/>
            </a:lnSpc>
            <a:spcBef>
              <a:spcPct val="0"/>
            </a:spcBef>
            <a:spcAft>
              <a:spcPct val="15000"/>
            </a:spcAft>
            <a:buChar char="••"/>
          </a:pPr>
          <a:r>
            <a:rPr lang="en-US" sz="2300" kern="1200" dirty="0" err="1" smtClean="0"/>
            <a:t>Engenheiro</a:t>
          </a:r>
          <a:r>
            <a:rPr lang="en-US" sz="2300" kern="1200" dirty="0" smtClean="0"/>
            <a:t> Da </a:t>
          </a:r>
          <a:r>
            <a:rPr lang="en-US" sz="2300" kern="1200" dirty="0" err="1" smtClean="0"/>
            <a:t>Computacao</a:t>
          </a:r>
          <a:r>
            <a:rPr lang="en-US" sz="2300" kern="1200" dirty="0" smtClean="0"/>
            <a:t> </a:t>
          </a:r>
          <a:r>
            <a:rPr lang="en-US" sz="2300" kern="1200" dirty="0" err="1" smtClean="0"/>
            <a:t>pela</a:t>
          </a:r>
          <a:r>
            <a:rPr lang="en-US" sz="2300" kern="1200" dirty="0" smtClean="0"/>
            <a:t> </a:t>
          </a:r>
          <a:r>
            <a:rPr lang="en-US" sz="2300" kern="1200" dirty="0" err="1" smtClean="0"/>
            <a:t>Poli-Usp</a:t>
          </a:r>
          <a:endParaRPr lang="pt-BR" sz="2300" kern="1200" dirty="0"/>
        </a:p>
      </dsp:txBody>
      <dsp:txXfrm>
        <a:off x="1412676" y="0"/>
        <a:ext cx="4683323" cy="1934765"/>
      </dsp:txXfrm>
    </dsp:sp>
    <dsp:sp modelId="{9291B08C-8478-46FB-A027-FE71D0BE153E}">
      <dsp:nvSpPr>
        <dsp:cNvPr id="0" name=""/>
        <dsp:cNvSpPr/>
      </dsp:nvSpPr>
      <dsp:spPr>
        <a:xfrm>
          <a:off x="193476" y="193476"/>
          <a:ext cx="1219200" cy="1547812"/>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xmlns="" val="0"/>
              </a:ext>
            </a:extLst>
          </a:blip>
          <a:srcRect/>
          <a:stretch>
            <a:fillRect t="-3000" b="-3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C88C81CB-B69A-4E5C-8599-43430BFBAEB7}">
      <dsp:nvSpPr>
        <dsp:cNvPr id="0" name=""/>
        <dsp:cNvSpPr/>
      </dsp:nvSpPr>
      <dsp:spPr>
        <a:xfrm>
          <a:off x="0" y="2128242"/>
          <a:ext cx="6096000" cy="1934765"/>
        </a:xfrm>
        <a:prstGeom prst="roundRect">
          <a:avLst>
            <a:gd name="adj" fmla="val 10000"/>
          </a:avLst>
        </a:prstGeom>
        <a:gradFill rotWithShape="0">
          <a:gsLst>
            <a:gs pos="0">
              <a:schemeClr val="accent2">
                <a:alpha val="90000"/>
                <a:hueOff val="0"/>
                <a:satOff val="0"/>
                <a:lumOff val="0"/>
                <a:alphaOff val="-40000"/>
                <a:tint val="50000"/>
                <a:satMod val="300000"/>
              </a:schemeClr>
            </a:gs>
            <a:gs pos="35000">
              <a:schemeClr val="accent2">
                <a:alpha val="90000"/>
                <a:hueOff val="0"/>
                <a:satOff val="0"/>
                <a:lumOff val="0"/>
                <a:alphaOff val="-40000"/>
                <a:tint val="37000"/>
                <a:satMod val="300000"/>
              </a:schemeClr>
            </a:gs>
            <a:gs pos="100000">
              <a:schemeClr val="accent2">
                <a:alpha val="90000"/>
                <a:hueOff val="0"/>
                <a:satOff val="0"/>
                <a:lumOff val="0"/>
                <a:alphaOff val="-4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dirty="0" smtClean="0"/>
            <a:t>Bruno Duarte Correa</a:t>
          </a:r>
          <a:endParaRPr lang="pt-BR" sz="3000" kern="1200" dirty="0"/>
        </a:p>
        <a:p>
          <a:pPr marL="228600" lvl="1" indent="-228600" algn="l" defTabSz="1022350">
            <a:lnSpc>
              <a:spcPct val="90000"/>
            </a:lnSpc>
            <a:spcBef>
              <a:spcPct val="0"/>
            </a:spcBef>
            <a:spcAft>
              <a:spcPct val="15000"/>
            </a:spcAft>
            <a:buChar char="••"/>
          </a:pPr>
          <a:r>
            <a:rPr lang="en-US" sz="2300" kern="1200" dirty="0" err="1" smtClean="0"/>
            <a:t>Criador</a:t>
          </a:r>
          <a:r>
            <a:rPr lang="en-US" sz="2300" kern="1200" dirty="0" smtClean="0"/>
            <a:t> e </a:t>
          </a:r>
          <a:r>
            <a:rPr lang="en-US" sz="2300" kern="1200" dirty="0" err="1" smtClean="0"/>
            <a:t>Desenvolvedor</a:t>
          </a:r>
          <a:r>
            <a:rPr lang="en-US" sz="2300" kern="1200" dirty="0" smtClean="0"/>
            <a:t> </a:t>
          </a:r>
          <a:r>
            <a:rPr lang="en-US" sz="2300" kern="1200" dirty="0" err="1" smtClean="0"/>
            <a:t>Ploobs</a:t>
          </a:r>
          <a:r>
            <a:rPr lang="en-US" sz="2300" kern="1200" dirty="0" smtClean="0"/>
            <a:t> </a:t>
          </a:r>
          <a:endParaRPr lang="pt-BR" sz="2300" kern="1200" dirty="0"/>
        </a:p>
        <a:p>
          <a:pPr marL="228600" lvl="1" indent="-228600" algn="l" defTabSz="1022350">
            <a:lnSpc>
              <a:spcPct val="90000"/>
            </a:lnSpc>
            <a:spcBef>
              <a:spcPct val="0"/>
            </a:spcBef>
            <a:spcAft>
              <a:spcPct val="15000"/>
            </a:spcAft>
            <a:buChar char="••"/>
          </a:pPr>
          <a:r>
            <a:rPr lang="en-US" sz="2300" kern="1200" dirty="0" err="1" smtClean="0"/>
            <a:t>Engenheiro</a:t>
          </a:r>
          <a:r>
            <a:rPr lang="en-US" sz="2300" kern="1200" dirty="0" smtClean="0"/>
            <a:t> Da </a:t>
          </a:r>
          <a:r>
            <a:rPr lang="en-US" sz="2300" kern="1200" dirty="0" err="1" smtClean="0"/>
            <a:t>Computacao</a:t>
          </a:r>
          <a:r>
            <a:rPr lang="en-US" sz="2300" kern="1200" dirty="0" smtClean="0"/>
            <a:t> </a:t>
          </a:r>
          <a:r>
            <a:rPr lang="en-US" sz="2300" kern="1200" dirty="0" err="1" smtClean="0"/>
            <a:t>pela</a:t>
          </a:r>
          <a:r>
            <a:rPr lang="en-US" sz="2300" kern="1200" dirty="0" smtClean="0"/>
            <a:t> </a:t>
          </a:r>
          <a:r>
            <a:rPr lang="en-US" sz="2300" kern="1200" dirty="0" err="1" smtClean="0"/>
            <a:t>Poli-Usp</a:t>
          </a:r>
          <a:endParaRPr lang="pt-BR" sz="2300" kern="1200" dirty="0"/>
        </a:p>
      </dsp:txBody>
      <dsp:txXfrm>
        <a:off x="1412676" y="2128242"/>
        <a:ext cx="4683323" cy="1934765"/>
      </dsp:txXfrm>
    </dsp:sp>
    <dsp:sp modelId="{CA8C04C6-9AB4-4FD1-8D8F-D9A8FF4DEB18}">
      <dsp:nvSpPr>
        <dsp:cNvPr id="0" name=""/>
        <dsp:cNvSpPr/>
      </dsp:nvSpPr>
      <dsp:spPr>
        <a:xfrm>
          <a:off x="193476" y="2321718"/>
          <a:ext cx="1219200" cy="1547812"/>
        </a:xfrm>
        <a:prstGeom prst="roundRect">
          <a:avLst>
            <a:gd name="adj" fmla="val 10000"/>
          </a:avLst>
        </a:prstGeom>
        <a:blipFill rotWithShape="0">
          <a:blip xmlns:r="http://schemas.openxmlformats.org/officeDocument/2006/relationships" r:embed="rId2"/>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4#1">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4F3235E-7EC4-48D0-A993-361379511B7F}" type="datetimeFigureOut">
              <a:rPr lang="pt-BR" smtClean="0"/>
              <a:pPr/>
              <a:t>25/11/2011</a:t>
            </a:fld>
            <a:endParaRPr lang="pt-B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9A9D37C-54B3-424F-ADC5-9EE92AE4DE0F}" type="slidenum">
              <a:rPr lang="pt-BR" smtClean="0"/>
              <a:pPr/>
              <a:t>‹#›</a:t>
            </a:fld>
            <a:endParaRPr lang="pt-BR"/>
          </a:p>
        </p:txBody>
      </p:sp>
    </p:spTree>
    <p:extLst>
      <p:ext uri="{BB962C8B-B14F-4D97-AF65-F5344CB8AC3E}">
        <p14:creationId xmlns:p14="http://schemas.microsoft.com/office/powerpoint/2010/main" xmlns="" val="366484225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B9F388-D1A1-4A04-8783-75C4F36333F8}" type="datetimeFigureOut">
              <a:rPr lang="pt-BR" smtClean="0"/>
              <a:pPr/>
              <a:t>25/11/2011</a:t>
            </a:fld>
            <a:endParaRPr lang="pt-B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2D1C04-36D8-4C57-8A45-54EAFFCCAC47}" type="slidenum">
              <a:rPr lang="pt-BR" smtClean="0"/>
              <a:pPr/>
              <a:t>‹#›</a:t>
            </a:fld>
            <a:endParaRPr lang="pt-BR"/>
          </a:p>
        </p:txBody>
      </p:sp>
    </p:spTree>
    <p:extLst>
      <p:ext uri="{BB962C8B-B14F-4D97-AF65-F5344CB8AC3E}">
        <p14:creationId xmlns:p14="http://schemas.microsoft.com/office/powerpoint/2010/main" xmlns="" val="241259430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Tree>
    <p:extLst>
      <p:ext uri="{BB962C8B-B14F-4D97-AF65-F5344CB8AC3E}">
        <p14:creationId xmlns:p14="http://schemas.microsoft.com/office/powerpoint/2010/main" xmlns="" val="3572334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pt-B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pt-BR"/>
          </a:p>
        </p:txBody>
      </p:sp>
    </p:spTree>
    <p:extLst>
      <p:ext uri="{BB962C8B-B14F-4D97-AF65-F5344CB8AC3E}">
        <p14:creationId xmlns:p14="http://schemas.microsoft.com/office/powerpoint/2010/main" xmlns="" val="3304967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pt-B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Tree>
    <p:extLst>
      <p:ext uri="{BB962C8B-B14F-4D97-AF65-F5344CB8AC3E}">
        <p14:creationId xmlns:p14="http://schemas.microsoft.com/office/powerpoint/2010/main" xmlns="" val="2293105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pt-B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Tree>
    <p:extLst>
      <p:ext uri="{BB962C8B-B14F-4D97-AF65-F5344CB8AC3E}">
        <p14:creationId xmlns:p14="http://schemas.microsoft.com/office/powerpoint/2010/main" xmlns="" val="697510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pt-B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Tree>
    <p:extLst>
      <p:ext uri="{BB962C8B-B14F-4D97-AF65-F5344CB8AC3E}">
        <p14:creationId xmlns:p14="http://schemas.microsoft.com/office/powerpoint/2010/main" xmlns="" val="3548103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pt-B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xmlns="" val="4068490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pt-B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Tree>
    <p:extLst>
      <p:ext uri="{BB962C8B-B14F-4D97-AF65-F5344CB8AC3E}">
        <p14:creationId xmlns:p14="http://schemas.microsoft.com/office/powerpoint/2010/main" xmlns="" val="121377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pt-B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Tree>
    <p:extLst>
      <p:ext uri="{BB962C8B-B14F-4D97-AF65-F5344CB8AC3E}">
        <p14:creationId xmlns:p14="http://schemas.microsoft.com/office/powerpoint/2010/main" xmlns="" val="2686352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pt-BR"/>
          </a:p>
        </p:txBody>
      </p:sp>
    </p:spTree>
    <p:extLst>
      <p:ext uri="{BB962C8B-B14F-4D97-AF65-F5344CB8AC3E}">
        <p14:creationId xmlns:p14="http://schemas.microsoft.com/office/powerpoint/2010/main" xmlns="" val="3303793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163859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pt-B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3866753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pt-B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4253343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32" name="Text Box 8"/>
          <p:cNvSpPr txBox="1">
            <a:spLocks noChangeArrowheads="1"/>
          </p:cNvSpPr>
          <p:nvPr/>
        </p:nvSpPr>
        <p:spPr bwMode="auto">
          <a:xfrm>
            <a:off x="7889875" y="6308725"/>
            <a:ext cx="1073150" cy="3667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rgbClr val="013FF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fr-FR" b="1">
                <a:solidFill>
                  <a:srgbClr val="6F65FF"/>
                </a:solidFill>
              </a:rPr>
              <a:t>Page </a:t>
            </a:r>
            <a:fld id="{B9DD25D3-F4D9-4651-A1DF-C14F7470AB63}" type="slidenum">
              <a:rPr lang="fr-FR" b="1">
                <a:solidFill>
                  <a:srgbClr val="6F65FF"/>
                </a:solidFill>
              </a:rPr>
              <a:pPr algn="ctr"/>
              <a:t>‹#›</a:t>
            </a:fld>
            <a:endParaRPr lang="fr-FR" b="1">
              <a:solidFill>
                <a:srgbClr val="6F65FF"/>
              </a:solidFill>
            </a:endParaRPr>
          </a:p>
        </p:txBody>
      </p:sp>
      <p:pic>
        <p:nvPicPr>
          <p:cNvPr id="5" name="Picture 4" descr="ppt_fundo.jpg"/>
          <p:cNvPicPr>
            <a:picLocks noChangeAspect="1"/>
          </p:cNvPicPr>
          <p:nvPr/>
        </p:nvPicPr>
        <p:blipFill>
          <a:blip r:embed="rId13" cstate="print"/>
          <a:stretch>
            <a:fillRect/>
          </a:stretch>
        </p:blipFill>
        <p:spPr>
          <a:xfrm>
            <a:off x="3166" y="0"/>
            <a:ext cx="9137668"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cs typeface="Arial" charset="0"/>
        </a:defRPr>
      </a:lvl2pPr>
      <a:lvl3pPr algn="ctr" rtl="0" fontAlgn="base">
        <a:spcBef>
          <a:spcPct val="0"/>
        </a:spcBef>
        <a:spcAft>
          <a:spcPct val="0"/>
        </a:spcAft>
        <a:defRPr sz="4400">
          <a:solidFill>
            <a:schemeClr val="tx2"/>
          </a:solidFill>
          <a:latin typeface="Arial" charset="0"/>
          <a:cs typeface="Arial" charset="0"/>
        </a:defRPr>
      </a:lvl3pPr>
      <a:lvl4pPr algn="ctr" rtl="0" fontAlgn="base">
        <a:spcBef>
          <a:spcPct val="0"/>
        </a:spcBef>
        <a:spcAft>
          <a:spcPct val="0"/>
        </a:spcAft>
        <a:defRPr sz="4400">
          <a:solidFill>
            <a:schemeClr val="tx2"/>
          </a:solidFill>
          <a:latin typeface="Arial" charset="0"/>
          <a:cs typeface="Arial" charset="0"/>
        </a:defRPr>
      </a:lvl4pPr>
      <a:lvl5pPr algn="ctr" rtl="0" fontAlgn="base">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3.gif"/></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en.wikipedia.org/wiki/Deferred_shading"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4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www.clockingit.com/" TargetMode="External"/><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53.jpeg"/><Relationship Id="rId13" Type="http://schemas.openxmlformats.org/officeDocument/2006/relationships/hyperlink" Target="http://www.amazon.com/gp/product/1584503521/ref=as_li_ss_il?ie=UTF8&amp;tag=pon098-20&amp;linkCode=as2&amp;camp=217145&amp;creative=399369&amp;creativeASIN=1584503521" TargetMode="External"/><Relationship Id="rId18" Type="http://schemas.openxmlformats.org/officeDocument/2006/relationships/image" Target="../media/image58.jpeg"/><Relationship Id="rId3" Type="http://schemas.openxmlformats.org/officeDocument/2006/relationships/image" Target="../media/image49.jpeg"/><Relationship Id="rId21" Type="http://schemas.openxmlformats.org/officeDocument/2006/relationships/hyperlink" Target="http://www.amazon.com/gp/product/1584500492/ref=as_li_ss_il?ie=UTF8&amp;tag=pon098-20&amp;linkCode=as2&amp;camp=217145&amp;creative=399369&amp;creativeASIN=1584500492" TargetMode="External"/><Relationship Id="rId7" Type="http://schemas.openxmlformats.org/officeDocument/2006/relationships/hyperlink" Target="http://www.amazon.com/gp/product/1584500549/ref=as_li_ss_il?ie=UTF8&amp;tag=pon098-20&amp;linkCode=as2&amp;camp=217145&amp;creative=399369&amp;creativeASIN=1584500549" TargetMode="External"/><Relationship Id="rId12" Type="http://schemas.openxmlformats.org/officeDocument/2006/relationships/image" Target="../media/image55.jpeg"/><Relationship Id="rId17" Type="http://schemas.openxmlformats.org/officeDocument/2006/relationships/hyperlink" Target="http://www.amazon.com/gp/product/1584505273/ref=as_li_ss_il?ie=UTF8&amp;tag=pon098-20&amp;linkCode=as2&amp;camp=217145&amp;creative=399369&amp;creativeASIN=1584505273" TargetMode="External"/><Relationship Id="rId2" Type="http://schemas.openxmlformats.org/officeDocument/2006/relationships/notesSlide" Target="../notesSlides/notesSlide52.xml"/><Relationship Id="rId16" Type="http://schemas.openxmlformats.org/officeDocument/2006/relationships/image" Target="../media/image57.jpeg"/><Relationship Id="rId20" Type="http://schemas.openxmlformats.org/officeDocument/2006/relationships/image" Target="../media/image59.jpeg"/><Relationship Id="rId1" Type="http://schemas.openxmlformats.org/officeDocument/2006/relationships/slideLayout" Target="../slideLayouts/slideLayout7.xml"/><Relationship Id="rId6" Type="http://schemas.openxmlformats.org/officeDocument/2006/relationships/image" Target="../media/image52.gif"/><Relationship Id="rId11" Type="http://schemas.openxmlformats.org/officeDocument/2006/relationships/hyperlink" Target="http://www.amazon.com/gp/product/1584502959/ref=as_li_ss_il?ie=UTF8&amp;tag=pon098-20&amp;linkCode=as2&amp;camp=217145&amp;creative=399369&amp;creativeASIN=1584502959" TargetMode="External"/><Relationship Id="rId5" Type="http://schemas.openxmlformats.org/officeDocument/2006/relationships/image" Target="../media/image51.jpeg"/><Relationship Id="rId15" Type="http://schemas.openxmlformats.org/officeDocument/2006/relationships/hyperlink" Target="http://www.amazon.com/gp/product/1584504501/ref=as_li_ss_il?ie=UTF8&amp;tag=pon098-20&amp;linkCode=as2&amp;camp=217145&amp;creative=399369&amp;creativeASIN=1584504501" TargetMode="External"/><Relationship Id="rId10" Type="http://schemas.openxmlformats.org/officeDocument/2006/relationships/image" Target="../media/image54.jpeg"/><Relationship Id="rId19" Type="http://schemas.openxmlformats.org/officeDocument/2006/relationships/hyperlink" Target="http://www.amazon.com/gp/product/1584507020/ref=as_li_ss_il?ie=UTF8&amp;tag=pon098-20&amp;linkCode=as2&amp;camp=217145&amp;creative=399369&amp;creativeASIN=1584507020" TargetMode="External"/><Relationship Id="rId4" Type="http://schemas.openxmlformats.org/officeDocument/2006/relationships/image" Target="../media/image50.jpeg"/><Relationship Id="rId9" Type="http://schemas.openxmlformats.org/officeDocument/2006/relationships/hyperlink" Target="http://www.amazon.com/gp/product/1584502339/ref=as_li_ss_il?ie=UTF8&amp;tag=pon098-20&amp;linkCode=as2&amp;camp=217145&amp;creative=399369&amp;creativeASIN=1584502339" TargetMode="External"/><Relationship Id="rId14" Type="http://schemas.openxmlformats.org/officeDocument/2006/relationships/image" Target="../media/image56.jpeg"/><Relationship Id="rId22" Type="http://schemas.openxmlformats.org/officeDocument/2006/relationships/image" Target="../media/image60.jpeg"/></Relationships>
</file>

<file path=ppt/slides/_rels/slide53.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mmlviewer.books24x7.com/viewer.asp?bkid=35299&amp;destid=131#131" TargetMode="External"/><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5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in.jpg"/>
          <p:cNvPicPr>
            <a:picLocks noChangeAspect="1"/>
          </p:cNvPicPr>
          <p:nvPr/>
        </p:nvPicPr>
        <p:blipFill>
          <a:blip r:embed="rId3" cstate="print"/>
          <a:stretch>
            <a:fillRect/>
          </a:stretch>
        </p:blipFill>
        <p:spPr>
          <a:xfrm>
            <a:off x="3166" y="0"/>
            <a:ext cx="9137668" cy="6858000"/>
          </a:xfrm>
          <a:prstGeom prst="rect">
            <a:avLst/>
          </a:prstGeom>
        </p:spPr>
      </p:pic>
      <p:sp>
        <p:nvSpPr>
          <p:cNvPr id="2054" name="Text Box 6"/>
          <p:cNvSpPr txBox="1">
            <a:spLocks noChangeArrowheads="1"/>
          </p:cNvSpPr>
          <p:nvPr/>
        </p:nvSpPr>
        <p:spPr bwMode="auto">
          <a:xfrm>
            <a:off x="-828600" y="3789040"/>
            <a:ext cx="10303464" cy="769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r>
              <a:rPr lang="en-US" sz="4400" b="1" dirty="0" err="1" smtClean="0">
                <a:ln>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ln>
                <a:solidFill>
                  <a:schemeClr val="bg2">
                    <a:lumMod val="20000"/>
                    <a:lumOff val="80000"/>
                  </a:schemeClr>
                </a:solidFill>
                <a:effectLst>
                  <a:outerShdw blurRad="50800" dist="38100" dir="2700000" algn="tl" rotWithShape="0">
                    <a:prstClr val="black">
                      <a:alpha val="40000"/>
                    </a:prstClr>
                  </a:outerShdw>
                </a:effectLst>
              </a:rPr>
              <a:t>PloobsEngine</a:t>
            </a:r>
            <a:r>
              <a:rPr lang="en-US" sz="4400" b="1" dirty="0" smtClean="0">
                <a:ln>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ln>
                <a:solidFill>
                  <a:schemeClr val="bg2">
                    <a:lumMod val="20000"/>
                    <a:lumOff val="80000"/>
                  </a:schemeClr>
                </a:solidFill>
                <a:effectLst>
                  <a:outerShdw blurRad="50800" dist="38100" dir="2700000" algn="tl" rotWithShape="0">
                    <a:prstClr val="black">
                      <a:alpha val="40000"/>
                    </a:prstClr>
                  </a:outerShdw>
                </a:effectLst>
              </a:rPr>
              <a:t> Post Mortem</a:t>
            </a:r>
            <a:endParaRPr lang="fr-FR" sz="2800" i="1" dirty="0">
              <a:solidFill>
                <a:srgbClr val="6F65FF"/>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ctrTitle"/>
          </p:nvPr>
        </p:nvSpPr>
        <p:spPr>
          <a:xfrm>
            <a:off x="742890" y="1009288"/>
            <a:ext cx="8149590" cy="1051560"/>
          </a:xfrm>
        </p:spPr>
        <p:txBody>
          <a:bodyPr lIns="0" tIns="0" rIns="0" bIns="0" anchor="t"/>
          <a:lstStyle/>
          <a:p>
            <a:pPr>
              <a:lnSpc>
                <a:spcPct val="95000"/>
              </a:lnSpc>
            </a:pPr>
            <a:r>
              <a:rPr lang="en-US" dirty="0">
                <a:solidFill>
                  <a:srgbClr val="00B0F0"/>
                </a:solidFill>
                <a:latin typeface="Arial" pitchFamily="34" charset="0"/>
              </a:rPr>
              <a:t>Scripting Engine</a:t>
            </a:r>
          </a:p>
        </p:txBody>
      </p:sp>
      <p:sp>
        <p:nvSpPr>
          <p:cNvPr id="10244" name="Text Box 4"/>
          <p:cNvSpPr txBox="1">
            <a:spLocks noChangeArrowheads="1"/>
          </p:cNvSpPr>
          <p:nvPr/>
        </p:nvSpPr>
        <p:spPr bwMode="auto">
          <a:xfrm>
            <a:off x="251520" y="1988840"/>
            <a:ext cx="7845266" cy="56138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imes New Roman" pitchFamily="18" charset="0"/>
              </a:defRPr>
            </a:lvl1pPr>
            <a:lvl2pPr indent="-342900">
              <a:defRPr sz="2400">
                <a:solidFill>
                  <a:schemeClr val="tx1"/>
                </a:solidFill>
                <a:latin typeface="Times New Roman" pitchFamily="18" charset="0"/>
              </a:defRPr>
            </a:lvl2pPr>
            <a:lvl3pPr marL="857250" indent="-285750">
              <a:defRPr sz="2400">
                <a:solidFill>
                  <a:schemeClr val="tx1"/>
                </a:solidFill>
                <a:latin typeface="Times New Roman" pitchFamily="18" charset="0"/>
              </a:defRPr>
            </a:lvl3pPr>
            <a:lvl4pPr marL="1257300" indent="-228600">
              <a:defRPr sz="2400">
                <a:solidFill>
                  <a:schemeClr val="tx1"/>
                </a:solidFill>
                <a:latin typeface="Times New Roman" pitchFamily="18" charset="0"/>
              </a:defRPr>
            </a:lvl4pPr>
            <a:lvl5pPr marL="1714500" indent="-228600">
              <a:defRPr sz="2400">
                <a:solidFill>
                  <a:schemeClr val="tx1"/>
                </a:solidFill>
                <a:latin typeface="Times New Roman" pitchFamily="18" charset="0"/>
              </a:defRPr>
            </a:lvl5pPr>
            <a:lvl6pPr marL="2171700" indent="-228600" fontAlgn="base">
              <a:spcBef>
                <a:spcPct val="0"/>
              </a:spcBef>
              <a:spcAft>
                <a:spcPct val="0"/>
              </a:spcAft>
              <a:defRPr sz="2400">
                <a:solidFill>
                  <a:schemeClr val="tx1"/>
                </a:solidFill>
                <a:latin typeface="Times New Roman" pitchFamily="18" charset="0"/>
              </a:defRPr>
            </a:lvl6pPr>
            <a:lvl7pPr marL="2628900" indent="-228600" fontAlgn="base">
              <a:spcBef>
                <a:spcPct val="0"/>
              </a:spcBef>
              <a:spcAft>
                <a:spcPct val="0"/>
              </a:spcAft>
              <a:defRPr sz="2400">
                <a:solidFill>
                  <a:schemeClr val="tx1"/>
                </a:solidFill>
                <a:latin typeface="Times New Roman" pitchFamily="18" charset="0"/>
              </a:defRPr>
            </a:lvl7pPr>
            <a:lvl8pPr marL="3086100" indent="-228600" fontAlgn="base">
              <a:spcBef>
                <a:spcPct val="0"/>
              </a:spcBef>
              <a:spcAft>
                <a:spcPct val="0"/>
              </a:spcAft>
              <a:defRPr sz="2400">
                <a:solidFill>
                  <a:schemeClr val="tx1"/>
                </a:solidFill>
                <a:latin typeface="Times New Roman" pitchFamily="18" charset="0"/>
              </a:defRPr>
            </a:lvl8pPr>
            <a:lvl9pPr marL="3543300" indent="-228600" fontAlgn="base">
              <a:spcBef>
                <a:spcPct val="0"/>
              </a:spcBef>
              <a:spcAft>
                <a:spcPct val="0"/>
              </a:spcAft>
              <a:defRPr sz="2400">
                <a:solidFill>
                  <a:schemeClr val="tx1"/>
                </a:solidFill>
                <a:latin typeface="Times New Roman" pitchFamily="18" charset="0"/>
              </a:defRPr>
            </a:lvl9pPr>
          </a:lstStyle>
          <a:p>
            <a:pPr lvl="1">
              <a:lnSpc>
                <a:spcPct val="95000"/>
              </a:lnSpc>
              <a:buClr>
                <a:srgbClr val="000000"/>
              </a:buClr>
              <a:buSzPct val="100000"/>
              <a:buFontTx/>
              <a:buChar char="•"/>
            </a:pPr>
            <a:r>
              <a:rPr lang="en-US" dirty="0" err="1" smtClean="0">
                <a:solidFill>
                  <a:srgbClr val="000000"/>
                </a:solidFill>
                <a:latin typeface="Arial" pitchFamily="34" charset="0"/>
              </a:rPr>
              <a:t>Geralmente</a:t>
            </a:r>
            <a:r>
              <a:rPr lang="en-US" dirty="0" smtClean="0">
                <a:solidFill>
                  <a:srgbClr val="000000"/>
                </a:solidFill>
                <a:latin typeface="Arial" pitchFamily="34" charset="0"/>
              </a:rPr>
              <a:t> </a:t>
            </a:r>
            <a:r>
              <a:rPr lang="en-US" dirty="0" err="1" smtClean="0">
                <a:solidFill>
                  <a:srgbClr val="000000"/>
                </a:solidFill>
                <a:latin typeface="Arial" pitchFamily="34" charset="0"/>
              </a:rPr>
              <a:t>utiliza</a:t>
            </a:r>
            <a:r>
              <a:rPr lang="en-US" dirty="0" smtClean="0">
                <a:solidFill>
                  <a:srgbClr val="000000"/>
                </a:solidFill>
                <a:latin typeface="Arial" pitchFamily="34" charset="0"/>
              </a:rPr>
              <a:t>-se </a:t>
            </a:r>
            <a:r>
              <a:rPr lang="en-US" dirty="0" err="1" smtClean="0">
                <a:solidFill>
                  <a:srgbClr val="000000"/>
                </a:solidFill>
                <a:latin typeface="Arial" pitchFamily="34" charset="0"/>
              </a:rPr>
              <a:t>linguagens</a:t>
            </a:r>
            <a:r>
              <a:rPr lang="en-US" dirty="0" smtClean="0">
                <a:solidFill>
                  <a:srgbClr val="000000"/>
                </a:solidFill>
                <a:latin typeface="Arial" pitchFamily="34" charset="0"/>
              </a:rPr>
              <a:t> </a:t>
            </a:r>
            <a:r>
              <a:rPr lang="en-US" dirty="0" err="1" smtClean="0">
                <a:solidFill>
                  <a:srgbClr val="000000"/>
                </a:solidFill>
                <a:latin typeface="Arial" pitchFamily="34" charset="0"/>
              </a:rPr>
              <a:t>interpretadas</a:t>
            </a:r>
            <a:r>
              <a:rPr lang="en-US" dirty="0" smtClean="0">
                <a:solidFill>
                  <a:srgbClr val="000000"/>
                </a:solidFill>
                <a:latin typeface="Arial" pitchFamily="34" charset="0"/>
              </a:rPr>
              <a:t> </a:t>
            </a:r>
            <a:r>
              <a:rPr lang="en-US" dirty="0">
                <a:solidFill>
                  <a:srgbClr val="000000"/>
                </a:solidFill>
                <a:latin typeface="Arial" pitchFamily="34" charset="0"/>
              </a:rPr>
              <a:t>(Python, </a:t>
            </a:r>
            <a:r>
              <a:rPr lang="en-US" dirty="0" err="1" smtClean="0">
                <a:solidFill>
                  <a:srgbClr val="000000"/>
                </a:solidFill>
                <a:latin typeface="Arial" pitchFamily="34" charset="0"/>
              </a:rPr>
              <a:t>Lua</a:t>
            </a:r>
            <a:r>
              <a:rPr lang="en-US" dirty="0" smtClean="0">
                <a:solidFill>
                  <a:srgbClr val="000000"/>
                </a:solidFill>
                <a:latin typeface="Arial" pitchFamily="34" charset="0"/>
              </a:rPr>
              <a:t>, etc</a:t>
            </a:r>
            <a:r>
              <a:rPr lang="en-US" dirty="0">
                <a:solidFill>
                  <a:srgbClr val="000000"/>
                </a:solidFill>
                <a:latin typeface="Arial" pitchFamily="34" charset="0"/>
              </a:rPr>
              <a:t>.) </a:t>
            </a:r>
            <a:endParaRPr lang="en-US" dirty="0" smtClean="0">
              <a:solidFill>
                <a:srgbClr val="000000"/>
              </a:solidFill>
              <a:latin typeface="Arial" pitchFamily="34" charset="0"/>
            </a:endParaRPr>
          </a:p>
          <a:p>
            <a:pPr lvl="2">
              <a:lnSpc>
                <a:spcPct val="95000"/>
              </a:lnSpc>
              <a:buClr>
                <a:srgbClr val="000000"/>
              </a:buClr>
              <a:buSzPct val="100000"/>
              <a:buFontTx/>
              <a:buChar char="•"/>
            </a:pPr>
            <a:r>
              <a:rPr lang="pt-BR" dirty="0" smtClean="0">
                <a:solidFill>
                  <a:srgbClr val="FF0000"/>
                </a:solidFill>
                <a:latin typeface="Arial" pitchFamily="34" charset="0"/>
              </a:rPr>
              <a:t>Flexibilidade</a:t>
            </a:r>
            <a:r>
              <a:rPr lang="pt-BR" dirty="0" smtClean="0">
                <a:solidFill>
                  <a:srgbClr val="000000"/>
                </a:solidFill>
                <a:latin typeface="Arial" pitchFamily="34" charset="0"/>
              </a:rPr>
              <a:t> e Simplicidade </a:t>
            </a:r>
          </a:p>
          <a:p>
            <a:pPr lvl="2">
              <a:lnSpc>
                <a:spcPct val="95000"/>
              </a:lnSpc>
              <a:buClr>
                <a:srgbClr val="000000"/>
              </a:buClr>
              <a:buSzPct val="100000"/>
              <a:buFontTx/>
              <a:buChar char="•"/>
            </a:pPr>
            <a:r>
              <a:rPr lang="pt-BR" dirty="0" smtClean="0">
                <a:solidFill>
                  <a:srgbClr val="FF0000"/>
                </a:solidFill>
                <a:latin typeface="Arial" pitchFamily="34" charset="0"/>
              </a:rPr>
              <a:t>Alterações em Tempo Real</a:t>
            </a:r>
            <a:endParaRPr lang="en-US" dirty="0">
              <a:solidFill>
                <a:srgbClr val="FF0000"/>
              </a:solidFill>
            </a:endParaRPr>
          </a:p>
          <a:p>
            <a:pPr lvl="1">
              <a:lnSpc>
                <a:spcPct val="95000"/>
              </a:lnSpc>
              <a:buClr>
                <a:srgbClr val="000000"/>
              </a:buClr>
              <a:buSzPct val="100000"/>
              <a:buFontTx/>
              <a:buChar char="•"/>
            </a:pPr>
            <a:r>
              <a:rPr lang="en-US" dirty="0" err="1" smtClean="0">
                <a:solidFill>
                  <a:srgbClr val="000000"/>
                </a:solidFill>
                <a:latin typeface="Arial" pitchFamily="34" charset="0"/>
              </a:rPr>
              <a:t>Não</a:t>
            </a:r>
            <a:r>
              <a:rPr lang="en-US" dirty="0" smtClean="0">
                <a:solidFill>
                  <a:srgbClr val="000000"/>
                </a:solidFill>
                <a:latin typeface="Arial" pitchFamily="34" charset="0"/>
              </a:rPr>
              <a:t> </a:t>
            </a:r>
            <a:r>
              <a:rPr lang="en-US" dirty="0" err="1" smtClean="0">
                <a:solidFill>
                  <a:srgbClr val="000000"/>
                </a:solidFill>
                <a:latin typeface="Arial" pitchFamily="34" charset="0"/>
              </a:rPr>
              <a:t>modifica</a:t>
            </a:r>
            <a:r>
              <a:rPr lang="en-US" dirty="0" smtClean="0">
                <a:solidFill>
                  <a:srgbClr val="000000"/>
                </a:solidFill>
                <a:latin typeface="Arial" pitchFamily="34" charset="0"/>
              </a:rPr>
              <a:t> </a:t>
            </a:r>
            <a:r>
              <a:rPr lang="en-US" dirty="0" err="1" smtClean="0">
                <a:solidFill>
                  <a:srgbClr val="000000"/>
                </a:solidFill>
                <a:latin typeface="Arial" pitchFamily="34" charset="0"/>
              </a:rPr>
              <a:t>código</a:t>
            </a:r>
            <a:r>
              <a:rPr lang="en-US" dirty="0" smtClean="0">
                <a:solidFill>
                  <a:srgbClr val="000000"/>
                </a:solidFill>
                <a:latin typeface="Arial" pitchFamily="34" charset="0"/>
              </a:rPr>
              <a:t> </a:t>
            </a:r>
            <a:r>
              <a:rPr lang="en-US" dirty="0" err="1" smtClean="0">
                <a:solidFill>
                  <a:srgbClr val="000000"/>
                </a:solidFill>
                <a:latin typeface="Arial" pitchFamily="34" charset="0"/>
              </a:rPr>
              <a:t>algum</a:t>
            </a:r>
            <a:r>
              <a:rPr lang="en-US" dirty="0" smtClean="0">
                <a:solidFill>
                  <a:srgbClr val="000000"/>
                </a:solidFill>
                <a:latin typeface="Arial" pitchFamily="34" charset="0"/>
              </a:rPr>
              <a:t> da engine</a:t>
            </a:r>
          </a:p>
          <a:p>
            <a:pPr lvl="1">
              <a:lnSpc>
                <a:spcPct val="95000"/>
              </a:lnSpc>
              <a:buClr>
                <a:srgbClr val="000000"/>
              </a:buClr>
              <a:buSzPct val="100000"/>
              <a:buFontTx/>
              <a:buChar char="•"/>
            </a:pPr>
            <a:r>
              <a:rPr lang="en-US" dirty="0" err="1" smtClean="0">
                <a:solidFill>
                  <a:srgbClr val="000000"/>
                </a:solidFill>
                <a:latin typeface="Arial" pitchFamily="34" charset="0"/>
              </a:rPr>
              <a:t>Específico</a:t>
            </a:r>
            <a:r>
              <a:rPr lang="en-US" dirty="0" smtClean="0">
                <a:solidFill>
                  <a:srgbClr val="000000"/>
                </a:solidFill>
                <a:latin typeface="Arial" pitchFamily="34" charset="0"/>
              </a:rPr>
              <a:t> de </a:t>
            </a:r>
            <a:r>
              <a:rPr lang="en-US" dirty="0" err="1" smtClean="0">
                <a:solidFill>
                  <a:srgbClr val="000000"/>
                </a:solidFill>
                <a:latin typeface="Arial" pitchFamily="34" charset="0"/>
              </a:rPr>
              <a:t>cada</a:t>
            </a:r>
            <a:r>
              <a:rPr lang="en-US" dirty="0" smtClean="0">
                <a:solidFill>
                  <a:srgbClr val="000000"/>
                </a:solidFill>
                <a:latin typeface="Arial" pitchFamily="34" charset="0"/>
              </a:rPr>
              <a:t> Jogo</a:t>
            </a:r>
          </a:p>
          <a:p>
            <a:pPr lvl="1">
              <a:lnSpc>
                <a:spcPct val="95000"/>
              </a:lnSpc>
              <a:buClr>
                <a:srgbClr val="000000"/>
              </a:buClr>
              <a:buSzPct val="100000"/>
              <a:buFontTx/>
              <a:buChar char="•"/>
            </a:pPr>
            <a:r>
              <a:rPr lang="pt-BR" dirty="0" smtClean="0">
                <a:solidFill>
                  <a:srgbClr val="000000"/>
                </a:solidFill>
                <a:latin typeface="Arial" pitchFamily="34" charset="0"/>
              </a:rPr>
              <a:t>Gama de Utilização</a:t>
            </a:r>
          </a:p>
          <a:p>
            <a:pPr lvl="2">
              <a:lnSpc>
                <a:spcPct val="95000"/>
              </a:lnSpc>
              <a:buClr>
                <a:srgbClr val="000000"/>
              </a:buClr>
              <a:buSzPct val="100000"/>
              <a:buFontTx/>
              <a:buChar char="•"/>
            </a:pPr>
            <a:r>
              <a:rPr lang="pt-BR" dirty="0" smtClean="0">
                <a:solidFill>
                  <a:srgbClr val="000000"/>
                </a:solidFill>
                <a:latin typeface="Arial" pitchFamily="34" charset="0"/>
              </a:rPr>
              <a:t>Menus</a:t>
            </a:r>
          </a:p>
          <a:p>
            <a:pPr lvl="2">
              <a:lnSpc>
                <a:spcPct val="95000"/>
              </a:lnSpc>
              <a:buClr>
                <a:srgbClr val="000000"/>
              </a:buClr>
              <a:buSzPct val="100000"/>
              <a:buFontTx/>
              <a:buChar char="•"/>
            </a:pPr>
            <a:r>
              <a:rPr lang="pt-BR" dirty="0" smtClean="0">
                <a:solidFill>
                  <a:srgbClr val="000000"/>
                </a:solidFill>
                <a:latin typeface="Arial" pitchFamily="34" charset="0"/>
              </a:rPr>
              <a:t>Criação de Objetos</a:t>
            </a:r>
          </a:p>
          <a:p>
            <a:pPr lvl="2">
              <a:lnSpc>
                <a:spcPct val="95000"/>
              </a:lnSpc>
              <a:buClr>
                <a:srgbClr val="000000"/>
              </a:buClr>
              <a:buSzPct val="100000"/>
              <a:buFontTx/>
              <a:buChar char="•"/>
            </a:pPr>
            <a:r>
              <a:rPr lang="pt-BR" dirty="0" smtClean="0">
                <a:solidFill>
                  <a:srgbClr val="000000"/>
                </a:solidFill>
                <a:latin typeface="Arial" pitchFamily="34" charset="0"/>
              </a:rPr>
              <a:t>Lógica do jogo</a:t>
            </a:r>
          </a:p>
          <a:p>
            <a:pPr lvl="3">
              <a:lnSpc>
                <a:spcPct val="95000"/>
              </a:lnSpc>
              <a:buClr>
                <a:srgbClr val="000000"/>
              </a:buClr>
              <a:buSzPct val="100000"/>
              <a:buFontTx/>
              <a:buChar char="•"/>
            </a:pPr>
            <a:r>
              <a:rPr lang="pt-BR" dirty="0" smtClean="0">
                <a:solidFill>
                  <a:srgbClr val="000000"/>
                </a:solidFill>
                <a:latin typeface="Arial" pitchFamily="34" charset="0"/>
              </a:rPr>
              <a:t>Resposta à eventos</a:t>
            </a:r>
          </a:p>
          <a:p>
            <a:pPr lvl="3">
              <a:lnSpc>
                <a:spcPct val="95000"/>
              </a:lnSpc>
              <a:buClr>
                <a:srgbClr val="000000"/>
              </a:buClr>
              <a:buSzPct val="100000"/>
              <a:buFontTx/>
              <a:buChar char="•"/>
            </a:pPr>
            <a:r>
              <a:rPr lang="pt-BR" dirty="0" smtClean="0">
                <a:solidFill>
                  <a:srgbClr val="000000"/>
                </a:solidFill>
                <a:latin typeface="Arial" pitchFamily="34" charset="0"/>
              </a:rPr>
              <a:t>Atribuir Comportamento </a:t>
            </a:r>
          </a:p>
          <a:p>
            <a:pPr lvl="3">
              <a:lnSpc>
                <a:spcPct val="95000"/>
              </a:lnSpc>
              <a:buClr>
                <a:srgbClr val="000000"/>
              </a:buClr>
              <a:buSzPct val="100000"/>
              <a:buFontTx/>
              <a:buChar char="•"/>
            </a:pPr>
            <a:endParaRPr lang="pt-BR" dirty="0" smtClean="0">
              <a:solidFill>
                <a:srgbClr val="000000"/>
              </a:solidFill>
              <a:latin typeface="Arial" pitchFamily="34" charset="0"/>
            </a:endParaRPr>
          </a:p>
          <a:p>
            <a:pPr lvl="3">
              <a:lnSpc>
                <a:spcPct val="95000"/>
              </a:lnSpc>
              <a:buClr>
                <a:srgbClr val="000000"/>
              </a:buClr>
              <a:buSzPct val="100000"/>
              <a:buFontTx/>
              <a:buChar char="•"/>
            </a:pPr>
            <a:endParaRPr lang="pt-BR" dirty="0" smtClean="0">
              <a:solidFill>
                <a:srgbClr val="000000"/>
              </a:solidFill>
              <a:latin typeface="Arial" pitchFamily="34" charset="0"/>
            </a:endParaRPr>
          </a:p>
          <a:p>
            <a:pPr lvl="3">
              <a:lnSpc>
                <a:spcPct val="95000"/>
              </a:lnSpc>
              <a:buClr>
                <a:srgbClr val="000000"/>
              </a:buClr>
              <a:buSzPct val="100000"/>
              <a:buFontTx/>
              <a:buChar char="•"/>
            </a:pPr>
            <a:endParaRPr lang="pt-BR" dirty="0" smtClean="0">
              <a:solidFill>
                <a:srgbClr val="000000"/>
              </a:solidFill>
              <a:latin typeface="Arial" pitchFamily="34" charset="0"/>
            </a:endParaRPr>
          </a:p>
          <a:p>
            <a:pPr lvl="3">
              <a:lnSpc>
                <a:spcPct val="95000"/>
              </a:lnSpc>
              <a:buClr>
                <a:srgbClr val="000000"/>
              </a:buClr>
              <a:buSzPct val="100000"/>
              <a:buFontTx/>
              <a:buChar char="•"/>
            </a:pPr>
            <a:endParaRPr lang="en-US" dirty="0" smtClean="0">
              <a:solidFill>
                <a:srgbClr val="000000"/>
              </a:solidFill>
              <a:latin typeface="Arial" pitchFamily="34" charset="0"/>
            </a:endParaRPr>
          </a:p>
        </p:txBody>
      </p:sp>
      <p:pic>
        <p:nvPicPr>
          <p:cNvPr id="10245"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48064" y="3742134"/>
            <a:ext cx="3761097" cy="2999234"/>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754427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ctrTitle"/>
          </p:nvPr>
        </p:nvSpPr>
        <p:spPr>
          <a:xfrm>
            <a:off x="598874" y="1153304"/>
            <a:ext cx="8149590" cy="1051560"/>
          </a:xfrm>
        </p:spPr>
        <p:txBody>
          <a:bodyPr lIns="0" tIns="0" rIns="0" bIns="0" anchor="t"/>
          <a:lstStyle/>
          <a:p>
            <a:pPr>
              <a:lnSpc>
                <a:spcPct val="95000"/>
              </a:lnSpc>
            </a:pPr>
            <a:r>
              <a:rPr lang="en-US" dirty="0">
                <a:solidFill>
                  <a:srgbClr val="00B0F0"/>
                </a:solidFill>
                <a:latin typeface="Arial" pitchFamily="34" charset="0"/>
              </a:rPr>
              <a:t>Sound/Video Engine</a:t>
            </a:r>
          </a:p>
        </p:txBody>
      </p:sp>
      <p:sp>
        <p:nvSpPr>
          <p:cNvPr id="11268" name="Text Box 4"/>
          <p:cNvSpPr txBox="1">
            <a:spLocks noChangeArrowheads="1"/>
          </p:cNvSpPr>
          <p:nvPr/>
        </p:nvSpPr>
        <p:spPr bwMode="auto">
          <a:xfrm>
            <a:off x="215742" y="2132856"/>
            <a:ext cx="4373403" cy="45612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imes New Roman" pitchFamily="18" charset="0"/>
              </a:defRPr>
            </a:lvl1pPr>
            <a:lvl2pPr indent="-342900">
              <a:defRPr sz="2400">
                <a:solidFill>
                  <a:schemeClr val="tx1"/>
                </a:solidFill>
                <a:latin typeface="Times New Roman" pitchFamily="18" charset="0"/>
              </a:defRPr>
            </a:lvl2pPr>
            <a:lvl3pPr marL="857250" indent="-285750">
              <a:defRPr sz="2400">
                <a:solidFill>
                  <a:schemeClr val="tx1"/>
                </a:solidFill>
                <a:latin typeface="Times New Roman" pitchFamily="18" charset="0"/>
              </a:defRPr>
            </a:lvl3pPr>
            <a:lvl4pPr marL="1257300" indent="-228600">
              <a:defRPr sz="2400">
                <a:solidFill>
                  <a:schemeClr val="tx1"/>
                </a:solidFill>
                <a:latin typeface="Times New Roman" pitchFamily="18" charset="0"/>
              </a:defRPr>
            </a:lvl4pPr>
            <a:lvl5pPr marL="1714500" indent="-228600">
              <a:defRPr sz="2400">
                <a:solidFill>
                  <a:schemeClr val="tx1"/>
                </a:solidFill>
                <a:latin typeface="Times New Roman" pitchFamily="18" charset="0"/>
              </a:defRPr>
            </a:lvl5pPr>
            <a:lvl6pPr marL="2171700" indent="-228600" fontAlgn="base">
              <a:spcBef>
                <a:spcPct val="0"/>
              </a:spcBef>
              <a:spcAft>
                <a:spcPct val="0"/>
              </a:spcAft>
              <a:defRPr sz="2400">
                <a:solidFill>
                  <a:schemeClr val="tx1"/>
                </a:solidFill>
                <a:latin typeface="Times New Roman" pitchFamily="18" charset="0"/>
              </a:defRPr>
            </a:lvl6pPr>
            <a:lvl7pPr marL="2628900" indent="-228600" fontAlgn="base">
              <a:spcBef>
                <a:spcPct val="0"/>
              </a:spcBef>
              <a:spcAft>
                <a:spcPct val="0"/>
              </a:spcAft>
              <a:defRPr sz="2400">
                <a:solidFill>
                  <a:schemeClr val="tx1"/>
                </a:solidFill>
                <a:latin typeface="Times New Roman" pitchFamily="18" charset="0"/>
              </a:defRPr>
            </a:lvl7pPr>
            <a:lvl8pPr marL="3086100" indent="-228600" fontAlgn="base">
              <a:spcBef>
                <a:spcPct val="0"/>
              </a:spcBef>
              <a:spcAft>
                <a:spcPct val="0"/>
              </a:spcAft>
              <a:defRPr sz="2400">
                <a:solidFill>
                  <a:schemeClr val="tx1"/>
                </a:solidFill>
                <a:latin typeface="Times New Roman" pitchFamily="18" charset="0"/>
              </a:defRPr>
            </a:lvl8pPr>
            <a:lvl9pPr marL="3543300" indent="-228600" fontAlgn="base">
              <a:spcBef>
                <a:spcPct val="0"/>
              </a:spcBef>
              <a:spcAft>
                <a:spcPct val="0"/>
              </a:spcAft>
              <a:defRPr sz="2400">
                <a:solidFill>
                  <a:schemeClr val="tx1"/>
                </a:solidFill>
                <a:latin typeface="Times New Roman" pitchFamily="18" charset="0"/>
              </a:defRPr>
            </a:lvl9pPr>
          </a:lstStyle>
          <a:p>
            <a:pPr lvl="1">
              <a:lnSpc>
                <a:spcPct val="95000"/>
              </a:lnSpc>
              <a:buClr>
                <a:srgbClr val="000000"/>
              </a:buClr>
              <a:buSzPct val="100000"/>
              <a:buFontTx/>
              <a:buChar char="•"/>
            </a:pPr>
            <a:r>
              <a:rPr lang="en-US" dirty="0" err="1" smtClean="0">
                <a:solidFill>
                  <a:srgbClr val="FF0000"/>
                </a:solidFill>
                <a:latin typeface="Arial" pitchFamily="34" charset="0"/>
              </a:rPr>
              <a:t>Construída</a:t>
            </a:r>
            <a:r>
              <a:rPr lang="en-US" dirty="0" smtClean="0">
                <a:solidFill>
                  <a:srgbClr val="FF0000"/>
                </a:solidFill>
                <a:latin typeface="Arial" pitchFamily="34" charset="0"/>
              </a:rPr>
              <a:t> </a:t>
            </a:r>
            <a:r>
              <a:rPr lang="en-US" dirty="0" err="1" smtClean="0">
                <a:solidFill>
                  <a:srgbClr val="FF0000"/>
                </a:solidFill>
                <a:latin typeface="Arial" pitchFamily="34" charset="0"/>
              </a:rPr>
              <a:t>em</a:t>
            </a:r>
            <a:r>
              <a:rPr lang="en-US" dirty="0" smtClean="0">
                <a:solidFill>
                  <a:srgbClr val="FF0000"/>
                </a:solidFill>
                <a:latin typeface="Arial" pitchFamily="34" charset="0"/>
              </a:rPr>
              <a:t> </a:t>
            </a:r>
            <a:r>
              <a:rPr lang="en-US" dirty="0" err="1" smtClean="0">
                <a:solidFill>
                  <a:srgbClr val="FF0000"/>
                </a:solidFill>
                <a:latin typeface="Arial" pitchFamily="34" charset="0"/>
              </a:rPr>
              <a:t>cima</a:t>
            </a:r>
            <a:r>
              <a:rPr lang="en-US" dirty="0" smtClean="0">
                <a:solidFill>
                  <a:srgbClr val="FF0000"/>
                </a:solidFill>
                <a:latin typeface="Arial" pitchFamily="34" charset="0"/>
              </a:rPr>
              <a:t> de APIs </a:t>
            </a:r>
            <a:r>
              <a:rPr lang="en-US" dirty="0" err="1" smtClean="0">
                <a:solidFill>
                  <a:srgbClr val="FF0000"/>
                </a:solidFill>
                <a:latin typeface="Arial" pitchFamily="34" charset="0"/>
              </a:rPr>
              <a:t>como</a:t>
            </a:r>
            <a:r>
              <a:rPr lang="en-US" dirty="0" smtClean="0">
                <a:solidFill>
                  <a:srgbClr val="FF0000"/>
                </a:solidFill>
                <a:latin typeface="Arial" pitchFamily="34" charset="0"/>
              </a:rPr>
              <a:t> </a:t>
            </a:r>
            <a:r>
              <a:rPr lang="en-US" dirty="0" err="1" smtClean="0">
                <a:solidFill>
                  <a:srgbClr val="FF0000"/>
                </a:solidFill>
                <a:latin typeface="Arial" pitchFamily="34" charset="0"/>
              </a:rPr>
              <a:t>OpenaAl</a:t>
            </a:r>
            <a:r>
              <a:rPr lang="en-US" dirty="0" smtClean="0">
                <a:solidFill>
                  <a:srgbClr val="FF0000"/>
                </a:solidFill>
                <a:latin typeface="Arial" pitchFamily="34" charset="0"/>
              </a:rPr>
              <a:t> </a:t>
            </a:r>
            <a:r>
              <a:rPr lang="en-US" dirty="0" err="1" smtClean="0">
                <a:solidFill>
                  <a:srgbClr val="FF0000"/>
                </a:solidFill>
                <a:latin typeface="Arial" pitchFamily="34" charset="0"/>
              </a:rPr>
              <a:t>ou</a:t>
            </a:r>
            <a:r>
              <a:rPr lang="en-US" dirty="0" smtClean="0">
                <a:solidFill>
                  <a:srgbClr val="FF0000"/>
                </a:solidFill>
                <a:latin typeface="Arial" pitchFamily="34" charset="0"/>
              </a:rPr>
              <a:t> DirectSound.</a:t>
            </a:r>
            <a:endParaRPr lang="en-US" dirty="0">
              <a:solidFill>
                <a:srgbClr val="FF0000"/>
              </a:solidFill>
            </a:endParaRPr>
          </a:p>
          <a:p>
            <a:pPr lvl="1">
              <a:lnSpc>
                <a:spcPct val="95000"/>
              </a:lnSpc>
              <a:buClr>
                <a:srgbClr val="000000"/>
              </a:buClr>
              <a:buSzPct val="100000"/>
              <a:buFontTx/>
              <a:buChar char="•"/>
            </a:pPr>
            <a:r>
              <a:rPr lang="pt-BR" dirty="0" err="1" smtClean="0">
                <a:solidFill>
                  <a:srgbClr val="000000"/>
                </a:solidFill>
                <a:latin typeface="Arial" pitchFamily="34" charset="0"/>
              </a:rPr>
              <a:t>Video</a:t>
            </a:r>
            <a:endParaRPr lang="en-US" dirty="0" smtClean="0">
              <a:solidFill>
                <a:srgbClr val="000000"/>
              </a:solidFill>
              <a:latin typeface="Arial" pitchFamily="34" charset="0"/>
            </a:endParaRPr>
          </a:p>
          <a:p>
            <a:pPr lvl="2">
              <a:lnSpc>
                <a:spcPct val="95000"/>
              </a:lnSpc>
              <a:buClr>
                <a:srgbClr val="000000"/>
              </a:buClr>
              <a:buSzPct val="100000"/>
              <a:buFontTx/>
              <a:buChar char="•"/>
            </a:pPr>
            <a:r>
              <a:rPr lang="en-US" dirty="0" smtClean="0">
                <a:solidFill>
                  <a:srgbClr val="000000"/>
                </a:solidFill>
                <a:latin typeface="Arial" pitchFamily="34" charset="0"/>
              </a:rPr>
              <a:t>Cut-scenes,  </a:t>
            </a:r>
            <a:r>
              <a:rPr lang="en-US" dirty="0" err="1" smtClean="0">
                <a:solidFill>
                  <a:srgbClr val="000000"/>
                </a:solidFill>
                <a:latin typeface="Arial" pitchFamily="34" charset="0"/>
              </a:rPr>
              <a:t>ou</a:t>
            </a:r>
            <a:r>
              <a:rPr lang="en-US" dirty="0" smtClean="0">
                <a:solidFill>
                  <a:srgbClr val="000000"/>
                </a:solidFill>
                <a:latin typeface="Arial" pitchFamily="34" charset="0"/>
              </a:rPr>
              <a:t> </a:t>
            </a:r>
            <a:r>
              <a:rPr lang="en-US" dirty="0" err="1" smtClean="0">
                <a:solidFill>
                  <a:srgbClr val="000000"/>
                </a:solidFill>
                <a:latin typeface="Arial" pitchFamily="34" charset="0"/>
              </a:rPr>
              <a:t>pedaços</a:t>
            </a:r>
            <a:r>
              <a:rPr lang="en-US" dirty="0" smtClean="0">
                <a:solidFill>
                  <a:srgbClr val="000000"/>
                </a:solidFill>
                <a:latin typeface="Arial" pitchFamily="34" charset="0"/>
              </a:rPr>
              <a:t> de </a:t>
            </a:r>
            <a:r>
              <a:rPr lang="en-US" dirty="0" err="1" smtClean="0">
                <a:solidFill>
                  <a:srgbClr val="000000"/>
                </a:solidFill>
                <a:latin typeface="Arial" pitchFamily="34" charset="0"/>
              </a:rPr>
              <a:t>objetos</a:t>
            </a:r>
            <a:r>
              <a:rPr lang="en-US" dirty="0" smtClean="0">
                <a:solidFill>
                  <a:srgbClr val="000000"/>
                </a:solidFill>
                <a:latin typeface="Arial" pitchFamily="34" charset="0"/>
              </a:rPr>
              <a:t> no </a:t>
            </a:r>
            <a:r>
              <a:rPr lang="en-US" dirty="0" err="1" smtClean="0">
                <a:solidFill>
                  <a:srgbClr val="000000"/>
                </a:solidFill>
                <a:latin typeface="Arial" pitchFamily="34" charset="0"/>
              </a:rPr>
              <a:t>jogo</a:t>
            </a:r>
            <a:r>
              <a:rPr lang="en-US" dirty="0" smtClean="0">
                <a:solidFill>
                  <a:srgbClr val="000000"/>
                </a:solidFill>
                <a:latin typeface="Arial" pitchFamily="34" charset="0"/>
              </a:rPr>
              <a:t>, </a:t>
            </a:r>
            <a:r>
              <a:rPr lang="en-US" dirty="0" err="1" smtClean="0">
                <a:solidFill>
                  <a:srgbClr val="000000"/>
                </a:solidFill>
                <a:latin typeface="Arial" pitchFamily="34" charset="0"/>
              </a:rPr>
              <a:t>como</a:t>
            </a:r>
            <a:r>
              <a:rPr lang="en-US" dirty="0" smtClean="0">
                <a:solidFill>
                  <a:srgbClr val="000000"/>
                </a:solidFill>
                <a:latin typeface="Arial" pitchFamily="34" charset="0"/>
              </a:rPr>
              <a:t> </a:t>
            </a:r>
            <a:r>
              <a:rPr lang="en-US" dirty="0" err="1" smtClean="0">
                <a:solidFill>
                  <a:srgbClr val="000000"/>
                </a:solidFill>
                <a:latin typeface="Arial" pitchFamily="34" charset="0"/>
              </a:rPr>
              <a:t>uma</a:t>
            </a:r>
            <a:r>
              <a:rPr lang="en-US" dirty="0" smtClean="0">
                <a:solidFill>
                  <a:srgbClr val="000000"/>
                </a:solidFill>
                <a:latin typeface="Arial" pitchFamily="34" charset="0"/>
              </a:rPr>
              <a:t> TV, cameras </a:t>
            </a:r>
            <a:r>
              <a:rPr lang="en-US" dirty="0" err="1" smtClean="0">
                <a:solidFill>
                  <a:srgbClr val="000000"/>
                </a:solidFill>
                <a:latin typeface="Arial" pitchFamily="34" charset="0"/>
              </a:rPr>
              <a:t>estáticas</a:t>
            </a:r>
            <a:r>
              <a:rPr lang="en-US" dirty="0" smtClean="0">
                <a:solidFill>
                  <a:srgbClr val="000000"/>
                </a:solidFill>
                <a:latin typeface="Arial" pitchFamily="34" charset="0"/>
              </a:rPr>
              <a:t>.</a:t>
            </a:r>
            <a:endParaRPr lang="en-US" dirty="0"/>
          </a:p>
          <a:p>
            <a:pPr lvl="1">
              <a:lnSpc>
                <a:spcPct val="95000"/>
              </a:lnSpc>
              <a:buClr>
                <a:srgbClr val="000000"/>
              </a:buClr>
              <a:buSzPct val="100000"/>
              <a:buFontTx/>
              <a:buChar char="•"/>
            </a:pPr>
            <a:r>
              <a:rPr lang="pt-BR" dirty="0" err="1" smtClean="0">
                <a:solidFill>
                  <a:srgbClr val="000000"/>
                </a:solidFill>
                <a:latin typeface="Arial" pitchFamily="34" charset="0"/>
              </a:rPr>
              <a:t>Sound</a:t>
            </a:r>
            <a:endParaRPr lang="en-US" dirty="0" smtClean="0">
              <a:solidFill>
                <a:srgbClr val="000000"/>
              </a:solidFill>
              <a:latin typeface="Arial" pitchFamily="34" charset="0"/>
            </a:endParaRPr>
          </a:p>
          <a:p>
            <a:pPr lvl="2">
              <a:lnSpc>
                <a:spcPct val="95000"/>
              </a:lnSpc>
              <a:buClr>
                <a:srgbClr val="000000"/>
              </a:buClr>
              <a:buSzPct val="100000"/>
              <a:buFontTx/>
              <a:buChar char="•"/>
            </a:pPr>
            <a:r>
              <a:rPr lang="pt-BR" dirty="0" smtClean="0">
                <a:solidFill>
                  <a:srgbClr val="000000"/>
                </a:solidFill>
                <a:latin typeface="Arial" pitchFamily="34" charset="0"/>
              </a:rPr>
              <a:t>Efeitos 2D, </a:t>
            </a:r>
            <a:r>
              <a:rPr lang="pt-BR" dirty="0" err="1" smtClean="0">
                <a:solidFill>
                  <a:srgbClr val="000000"/>
                </a:solidFill>
                <a:latin typeface="Arial" pitchFamily="34" charset="0"/>
              </a:rPr>
              <a:t>BackGround</a:t>
            </a:r>
            <a:endParaRPr lang="en-US" dirty="0" smtClean="0">
              <a:solidFill>
                <a:srgbClr val="000000"/>
              </a:solidFill>
              <a:latin typeface="Arial" pitchFamily="34" charset="0"/>
            </a:endParaRPr>
          </a:p>
          <a:p>
            <a:pPr lvl="2">
              <a:lnSpc>
                <a:spcPct val="95000"/>
              </a:lnSpc>
              <a:buClr>
                <a:srgbClr val="000000"/>
              </a:buClr>
              <a:buSzPct val="100000"/>
              <a:buFontTx/>
              <a:buChar char="•"/>
            </a:pPr>
            <a:r>
              <a:rPr lang="en-US" dirty="0" err="1" smtClean="0">
                <a:solidFill>
                  <a:srgbClr val="000000"/>
                </a:solidFill>
                <a:latin typeface="Arial" pitchFamily="34" charset="0"/>
              </a:rPr>
              <a:t>Som</a:t>
            </a:r>
            <a:r>
              <a:rPr lang="en-US" dirty="0" smtClean="0">
                <a:solidFill>
                  <a:srgbClr val="000000"/>
                </a:solidFill>
                <a:latin typeface="Arial" pitchFamily="34" charset="0"/>
              </a:rPr>
              <a:t> 3d </a:t>
            </a:r>
          </a:p>
          <a:p>
            <a:pPr lvl="3">
              <a:lnSpc>
                <a:spcPct val="95000"/>
              </a:lnSpc>
              <a:buClr>
                <a:srgbClr val="000000"/>
              </a:buClr>
              <a:buSzPct val="100000"/>
              <a:buFontTx/>
              <a:buChar char="•"/>
            </a:pPr>
            <a:r>
              <a:rPr lang="en-US" dirty="0" err="1" smtClean="0">
                <a:solidFill>
                  <a:srgbClr val="000000"/>
                </a:solidFill>
                <a:latin typeface="Arial" pitchFamily="34" charset="0"/>
              </a:rPr>
              <a:t>Efeito</a:t>
            </a:r>
            <a:r>
              <a:rPr lang="en-US" dirty="0" smtClean="0">
                <a:solidFill>
                  <a:srgbClr val="000000"/>
                </a:solidFill>
                <a:latin typeface="Arial" pitchFamily="34" charset="0"/>
              </a:rPr>
              <a:t> </a:t>
            </a:r>
            <a:r>
              <a:rPr lang="en-US" dirty="0" err="1" smtClean="0">
                <a:solidFill>
                  <a:srgbClr val="000000"/>
                </a:solidFill>
                <a:latin typeface="Arial" pitchFamily="34" charset="0"/>
              </a:rPr>
              <a:t>Dopler</a:t>
            </a:r>
            <a:endParaRPr lang="en-US" dirty="0" smtClean="0">
              <a:solidFill>
                <a:srgbClr val="000000"/>
              </a:solidFill>
              <a:latin typeface="Arial" pitchFamily="34" charset="0"/>
            </a:endParaRPr>
          </a:p>
          <a:p>
            <a:pPr lvl="3">
              <a:lnSpc>
                <a:spcPct val="95000"/>
              </a:lnSpc>
              <a:buClr>
                <a:srgbClr val="000000"/>
              </a:buClr>
              <a:buSzPct val="100000"/>
              <a:buFontTx/>
              <a:buChar char="•"/>
            </a:pPr>
            <a:r>
              <a:rPr lang="en-US" dirty="0" smtClean="0">
                <a:solidFill>
                  <a:srgbClr val="000000"/>
                </a:solidFill>
                <a:latin typeface="Arial" pitchFamily="34" charset="0"/>
              </a:rPr>
              <a:t>Surround.</a:t>
            </a:r>
            <a:endParaRPr lang="en-US" dirty="0">
              <a:solidFill>
                <a:srgbClr val="000000"/>
              </a:solidFill>
              <a:latin typeface="Arial" pitchFamily="34" charset="0"/>
            </a:endParaRPr>
          </a:p>
        </p:txBody>
      </p:sp>
      <p:pic>
        <p:nvPicPr>
          <p:cNvPr id="11269"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72000" y="2377440"/>
            <a:ext cx="4404837" cy="3376137"/>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1640278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ctrTitle"/>
          </p:nvPr>
        </p:nvSpPr>
        <p:spPr>
          <a:xfrm>
            <a:off x="467544" y="937280"/>
            <a:ext cx="8149590" cy="1051560"/>
          </a:xfrm>
        </p:spPr>
        <p:txBody>
          <a:bodyPr lIns="0" tIns="0" rIns="0" bIns="0" anchor="t"/>
          <a:lstStyle/>
          <a:p>
            <a:pPr>
              <a:lnSpc>
                <a:spcPct val="95000"/>
              </a:lnSpc>
            </a:pPr>
            <a:r>
              <a:rPr lang="en-US" dirty="0">
                <a:solidFill>
                  <a:srgbClr val="00B0F0"/>
                </a:solidFill>
                <a:latin typeface="Arial" pitchFamily="34" charset="0"/>
              </a:rPr>
              <a:t>Animation Engine</a:t>
            </a:r>
          </a:p>
        </p:txBody>
      </p:sp>
      <p:sp>
        <p:nvSpPr>
          <p:cNvPr id="12292" name="Text Box 4"/>
          <p:cNvSpPr txBox="1">
            <a:spLocks noChangeArrowheads="1"/>
          </p:cNvSpPr>
          <p:nvPr/>
        </p:nvSpPr>
        <p:spPr bwMode="auto">
          <a:xfrm>
            <a:off x="107504" y="2403928"/>
            <a:ext cx="4680520" cy="38595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a:defRPr sz="2400">
                <a:solidFill>
                  <a:schemeClr val="tx1"/>
                </a:solidFill>
                <a:latin typeface="Times New Roman" pitchFamily="18" charset="0"/>
              </a:defRPr>
            </a:lvl1pPr>
            <a:lvl2pPr indent="-342900">
              <a:defRPr sz="2400">
                <a:solidFill>
                  <a:schemeClr val="tx1"/>
                </a:solidFill>
                <a:latin typeface="Times New Roman" pitchFamily="18" charset="0"/>
              </a:defRPr>
            </a:lvl2pPr>
            <a:lvl3pPr marL="857250" indent="-285750">
              <a:defRPr sz="2400">
                <a:solidFill>
                  <a:schemeClr val="tx1"/>
                </a:solidFill>
                <a:latin typeface="Times New Roman" pitchFamily="18" charset="0"/>
              </a:defRPr>
            </a:lvl3pPr>
            <a:lvl4pPr marL="1257300" indent="-228600">
              <a:defRPr sz="2400">
                <a:solidFill>
                  <a:schemeClr val="tx1"/>
                </a:solidFill>
                <a:latin typeface="Times New Roman" pitchFamily="18" charset="0"/>
              </a:defRPr>
            </a:lvl4pPr>
            <a:lvl5pPr marL="1714500" indent="-228600">
              <a:defRPr sz="2400">
                <a:solidFill>
                  <a:schemeClr val="tx1"/>
                </a:solidFill>
                <a:latin typeface="Times New Roman" pitchFamily="18" charset="0"/>
              </a:defRPr>
            </a:lvl5pPr>
            <a:lvl6pPr marL="2171700" indent="-228600" fontAlgn="base">
              <a:spcBef>
                <a:spcPct val="0"/>
              </a:spcBef>
              <a:spcAft>
                <a:spcPct val="0"/>
              </a:spcAft>
              <a:defRPr sz="2400">
                <a:solidFill>
                  <a:schemeClr val="tx1"/>
                </a:solidFill>
                <a:latin typeface="Times New Roman" pitchFamily="18" charset="0"/>
              </a:defRPr>
            </a:lvl6pPr>
            <a:lvl7pPr marL="2628900" indent="-228600" fontAlgn="base">
              <a:spcBef>
                <a:spcPct val="0"/>
              </a:spcBef>
              <a:spcAft>
                <a:spcPct val="0"/>
              </a:spcAft>
              <a:defRPr sz="2400">
                <a:solidFill>
                  <a:schemeClr val="tx1"/>
                </a:solidFill>
                <a:latin typeface="Times New Roman" pitchFamily="18" charset="0"/>
              </a:defRPr>
            </a:lvl7pPr>
            <a:lvl8pPr marL="3086100" indent="-228600" fontAlgn="base">
              <a:spcBef>
                <a:spcPct val="0"/>
              </a:spcBef>
              <a:spcAft>
                <a:spcPct val="0"/>
              </a:spcAft>
              <a:defRPr sz="2400">
                <a:solidFill>
                  <a:schemeClr val="tx1"/>
                </a:solidFill>
                <a:latin typeface="Times New Roman" pitchFamily="18" charset="0"/>
              </a:defRPr>
            </a:lvl8pPr>
            <a:lvl9pPr marL="3543300" indent="-228600" fontAlgn="base">
              <a:spcBef>
                <a:spcPct val="0"/>
              </a:spcBef>
              <a:spcAft>
                <a:spcPct val="0"/>
              </a:spcAft>
              <a:defRPr sz="2400">
                <a:solidFill>
                  <a:schemeClr val="tx1"/>
                </a:solidFill>
                <a:latin typeface="Times New Roman" pitchFamily="18" charset="0"/>
              </a:defRPr>
            </a:lvl9pPr>
          </a:lstStyle>
          <a:p>
            <a:pPr lvl="1">
              <a:lnSpc>
                <a:spcPct val="95000"/>
              </a:lnSpc>
              <a:buClr>
                <a:srgbClr val="000000"/>
              </a:buClr>
              <a:buSzPct val="100000"/>
              <a:buFontTx/>
              <a:buChar char="•"/>
            </a:pPr>
            <a:r>
              <a:rPr lang="pt-BR" dirty="0" err="1" smtClean="0">
                <a:solidFill>
                  <a:srgbClr val="000000"/>
                </a:solidFill>
                <a:latin typeface="Arial" pitchFamily="34" charset="0"/>
              </a:rPr>
              <a:t>Representaçao</a:t>
            </a:r>
            <a:r>
              <a:rPr lang="pt-BR" dirty="0" smtClean="0">
                <a:solidFill>
                  <a:srgbClr val="000000"/>
                </a:solidFill>
                <a:latin typeface="Arial" pitchFamily="34" charset="0"/>
              </a:rPr>
              <a:t>:</a:t>
            </a:r>
          </a:p>
          <a:p>
            <a:pPr lvl="2">
              <a:lnSpc>
                <a:spcPct val="95000"/>
              </a:lnSpc>
              <a:buClr>
                <a:srgbClr val="000000"/>
              </a:buClr>
              <a:buSzPct val="100000"/>
              <a:buFontTx/>
              <a:buChar char="•"/>
            </a:pPr>
            <a:r>
              <a:rPr lang="pt-BR" dirty="0" err="1" smtClean="0">
                <a:solidFill>
                  <a:srgbClr val="FF0000"/>
                </a:solidFill>
                <a:latin typeface="Arial" pitchFamily="34" charset="0"/>
              </a:rPr>
              <a:t>Bone</a:t>
            </a:r>
            <a:r>
              <a:rPr lang="pt-BR" dirty="0" smtClean="0">
                <a:solidFill>
                  <a:srgbClr val="FF0000"/>
                </a:solidFill>
                <a:latin typeface="Arial" pitchFamily="34" charset="0"/>
              </a:rPr>
              <a:t> </a:t>
            </a:r>
            <a:r>
              <a:rPr lang="pt-BR" dirty="0" err="1" smtClean="0">
                <a:solidFill>
                  <a:srgbClr val="FF0000"/>
                </a:solidFill>
                <a:latin typeface="Arial" pitchFamily="34" charset="0"/>
              </a:rPr>
              <a:t>Animation</a:t>
            </a:r>
            <a:endParaRPr lang="pt-BR" dirty="0" smtClean="0">
              <a:solidFill>
                <a:srgbClr val="FF0000"/>
              </a:solidFill>
              <a:latin typeface="Arial" pitchFamily="34" charset="0"/>
            </a:endParaRPr>
          </a:p>
          <a:p>
            <a:pPr lvl="2">
              <a:lnSpc>
                <a:spcPct val="95000"/>
              </a:lnSpc>
              <a:buClr>
                <a:srgbClr val="000000"/>
              </a:buClr>
              <a:buSzPct val="100000"/>
              <a:buFontTx/>
              <a:buChar char="•"/>
            </a:pPr>
            <a:r>
              <a:rPr lang="pt-BR" dirty="0" err="1" smtClean="0">
                <a:solidFill>
                  <a:srgbClr val="FF0000"/>
                </a:solidFill>
                <a:latin typeface="Arial" pitchFamily="34" charset="0"/>
              </a:rPr>
              <a:t>KeyFrame</a:t>
            </a:r>
            <a:r>
              <a:rPr lang="pt-BR" dirty="0" smtClean="0">
                <a:solidFill>
                  <a:srgbClr val="FF0000"/>
                </a:solidFill>
                <a:latin typeface="Arial" pitchFamily="34" charset="0"/>
              </a:rPr>
              <a:t>  </a:t>
            </a:r>
            <a:r>
              <a:rPr lang="pt-BR" dirty="0" err="1" smtClean="0">
                <a:solidFill>
                  <a:srgbClr val="FF0000"/>
                </a:solidFill>
                <a:latin typeface="Arial" pitchFamily="34" charset="0"/>
              </a:rPr>
              <a:t>Animation</a:t>
            </a:r>
            <a:endParaRPr lang="pt-BR" dirty="0" smtClean="0">
              <a:solidFill>
                <a:srgbClr val="FF0000"/>
              </a:solidFill>
              <a:latin typeface="Arial" pitchFamily="34" charset="0"/>
            </a:endParaRPr>
          </a:p>
          <a:p>
            <a:pPr lvl="1">
              <a:lnSpc>
                <a:spcPct val="95000"/>
              </a:lnSpc>
              <a:buClr>
                <a:srgbClr val="000000"/>
              </a:buClr>
              <a:buSzPct val="100000"/>
              <a:buFontTx/>
              <a:buChar char="•"/>
            </a:pPr>
            <a:r>
              <a:rPr lang="pt-BR" dirty="0" smtClean="0">
                <a:solidFill>
                  <a:srgbClr val="000000"/>
                </a:solidFill>
                <a:latin typeface="Arial" pitchFamily="34" charset="0"/>
              </a:rPr>
              <a:t>Importar Informações de Animação (Pose, </a:t>
            </a:r>
            <a:r>
              <a:rPr lang="pt-BR" dirty="0" err="1" smtClean="0">
                <a:solidFill>
                  <a:srgbClr val="000000"/>
                </a:solidFill>
                <a:latin typeface="Arial" pitchFamily="34" charset="0"/>
              </a:rPr>
              <a:t>Bones</a:t>
            </a:r>
            <a:r>
              <a:rPr lang="pt-BR" dirty="0" smtClean="0">
                <a:solidFill>
                  <a:srgbClr val="000000"/>
                </a:solidFill>
                <a:latin typeface="Arial" pitchFamily="34" charset="0"/>
              </a:rPr>
              <a:t>, </a:t>
            </a:r>
            <a:r>
              <a:rPr lang="pt-BR" dirty="0" err="1" smtClean="0">
                <a:solidFill>
                  <a:srgbClr val="000000"/>
                </a:solidFill>
                <a:latin typeface="Arial" pitchFamily="34" charset="0"/>
              </a:rPr>
              <a:t>keyframes</a:t>
            </a:r>
            <a:r>
              <a:rPr lang="pt-BR" dirty="0" smtClean="0">
                <a:solidFill>
                  <a:srgbClr val="000000"/>
                </a:solidFill>
                <a:latin typeface="Arial" pitchFamily="34" charset="0"/>
              </a:rPr>
              <a:t>...)</a:t>
            </a:r>
            <a:endParaRPr lang="en-US" dirty="0" smtClean="0">
              <a:solidFill>
                <a:srgbClr val="000000"/>
              </a:solidFill>
              <a:latin typeface="Arial" pitchFamily="34" charset="0"/>
            </a:endParaRPr>
          </a:p>
          <a:p>
            <a:pPr lvl="1">
              <a:lnSpc>
                <a:spcPct val="95000"/>
              </a:lnSpc>
              <a:buClr>
                <a:srgbClr val="000000"/>
              </a:buClr>
              <a:buSzPct val="100000"/>
              <a:buFontTx/>
              <a:buChar char="•"/>
            </a:pPr>
            <a:r>
              <a:rPr lang="en-US" dirty="0" err="1" smtClean="0">
                <a:solidFill>
                  <a:srgbClr val="000000"/>
                </a:solidFill>
                <a:latin typeface="Arial" pitchFamily="34" charset="0"/>
              </a:rPr>
              <a:t>Manipula</a:t>
            </a:r>
            <a:r>
              <a:rPr lang="en-US" dirty="0" smtClean="0">
                <a:solidFill>
                  <a:srgbClr val="000000"/>
                </a:solidFill>
                <a:latin typeface="Arial" pitchFamily="34" charset="0"/>
              </a:rPr>
              <a:t> </a:t>
            </a:r>
            <a:r>
              <a:rPr lang="en-US" dirty="0" err="1" smtClean="0">
                <a:solidFill>
                  <a:srgbClr val="000000"/>
                </a:solidFill>
                <a:latin typeface="Arial" pitchFamily="34" charset="0"/>
              </a:rPr>
              <a:t>animações</a:t>
            </a:r>
            <a:r>
              <a:rPr lang="en-US" dirty="0" smtClean="0">
                <a:solidFill>
                  <a:srgbClr val="000000"/>
                </a:solidFill>
                <a:latin typeface="Arial" pitchFamily="34" charset="0"/>
              </a:rPr>
              <a:t> de </a:t>
            </a:r>
            <a:r>
              <a:rPr lang="en-US" dirty="0" err="1" smtClean="0">
                <a:solidFill>
                  <a:srgbClr val="000000"/>
                </a:solidFill>
                <a:latin typeface="Arial" pitchFamily="34" charset="0"/>
              </a:rPr>
              <a:t>objetos</a:t>
            </a:r>
            <a:r>
              <a:rPr lang="en-US" dirty="0" smtClean="0">
                <a:solidFill>
                  <a:srgbClr val="000000"/>
                </a:solidFill>
                <a:latin typeface="Arial" pitchFamily="34" charset="0"/>
              </a:rPr>
              <a:t> no </a:t>
            </a:r>
            <a:r>
              <a:rPr lang="en-US" dirty="0" err="1" smtClean="0">
                <a:solidFill>
                  <a:srgbClr val="000000"/>
                </a:solidFill>
                <a:latin typeface="Arial" pitchFamily="34" charset="0"/>
              </a:rPr>
              <a:t>Grafo</a:t>
            </a:r>
            <a:r>
              <a:rPr lang="en-US" dirty="0" smtClean="0">
                <a:solidFill>
                  <a:srgbClr val="000000"/>
                </a:solidFill>
                <a:latin typeface="Arial" pitchFamily="34" charset="0"/>
              </a:rPr>
              <a:t> de </a:t>
            </a:r>
            <a:r>
              <a:rPr lang="en-US" dirty="0" err="1" smtClean="0">
                <a:solidFill>
                  <a:srgbClr val="000000"/>
                </a:solidFill>
                <a:latin typeface="Arial" pitchFamily="34" charset="0"/>
              </a:rPr>
              <a:t>Cena</a:t>
            </a:r>
            <a:r>
              <a:rPr lang="en-US" dirty="0" smtClean="0">
                <a:solidFill>
                  <a:srgbClr val="000000"/>
                </a:solidFill>
                <a:latin typeface="Arial" pitchFamily="34" charset="0"/>
              </a:rPr>
              <a:t>.</a:t>
            </a:r>
            <a:endParaRPr lang="en-US" dirty="0"/>
          </a:p>
          <a:p>
            <a:pPr lvl="1">
              <a:lnSpc>
                <a:spcPct val="95000"/>
              </a:lnSpc>
              <a:buClr>
                <a:srgbClr val="000000"/>
              </a:buClr>
              <a:buSzPct val="100000"/>
              <a:buFontTx/>
              <a:buChar char="•"/>
            </a:pPr>
            <a:r>
              <a:rPr lang="en-US" dirty="0" err="1" smtClean="0">
                <a:solidFill>
                  <a:srgbClr val="FF0000"/>
                </a:solidFill>
                <a:latin typeface="Arial" pitchFamily="34" charset="0"/>
              </a:rPr>
              <a:t>Interpola</a:t>
            </a:r>
            <a:r>
              <a:rPr lang="en-US" dirty="0" smtClean="0">
                <a:solidFill>
                  <a:srgbClr val="FF0000"/>
                </a:solidFill>
                <a:latin typeface="Arial" pitchFamily="34" charset="0"/>
              </a:rPr>
              <a:t> </a:t>
            </a:r>
            <a:r>
              <a:rPr lang="en-US" dirty="0" err="1" smtClean="0">
                <a:solidFill>
                  <a:srgbClr val="FF0000"/>
                </a:solidFill>
                <a:latin typeface="Arial" pitchFamily="34" charset="0"/>
              </a:rPr>
              <a:t>animações</a:t>
            </a:r>
            <a:r>
              <a:rPr lang="en-US" dirty="0" smtClean="0">
                <a:solidFill>
                  <a:srgbClr val="FF0000"/>
                </a:solidFill>
                <a:latin typeface="Arial" pitchFamily="34" charset="0"/>
              </a:rPr>
              <a:t> </a:t>
            </a:r>
            <a:r>
              <a:rPr lang="en-US" dirty="0" smtClean="0">
                <a:solidFill>
                  <a:srgbClr val="000000"/>
                </a:solidFill>
                <a:latin typeface="Arial" pitchFamily="34" charset="0"/>
              </a:rPr>
              <a:t>(</a:t>
            </a:r>
            <a:r>
              <a:rPr lang="en-US" dirty="0" err="1" smtClean="0">
                <a:solidFill>
                  <a:srgbClr val="000000"/>
                </a:solidFill>
                <a:latin typeface="Arial" pitchFamily="34" charset="0"/>
              </a:rPr>
              <a:t>Keyframes</a:t>
            </a:r>
            <a:r>
              <a:rPr lang="en-US" dirty="0" smtClean="0">
                <a:solidFill>
                  <a:srgbClr val="000000"/>
                </a:solidFill>
                <a:latin typeface="Arial" pitchFamily="34" charset="0"/>
              </a:rPr>
              <a:t> </a:t>
            </a:r>
            <a:r>
              <a:rPr lang="en-US" dirty="0" err="1" smtClean="0">
                <a:solidFill>
                  <a:srgbClr val="000000"/>
                </a:solidFill>
                <a:latin typeface="Arial" pitchFamily="34" charset="0"/>
              </a:rPr>
              <a:t>ou</a:t>
            </a:r>
            <a:r>
              <a:rPr lang="en-US" dirty="0" smtClean="0">
                <a:solidFill>
                  <a:srgbClr val="000000"/>
                </a:solidFill>
                <a:latin typeface="Arial" pitchFamily="34" charset="0"/>
              </a:rPr>
              <a:t> Bones)</a:t>
            </a:r>
          </a:p>
          <a:p>
            <a:pPr lvl="2">
              <a:lnSpc>
                <a:spcPct val="95000"/>
              </a:lnSpc>
              <a:buClr>
                <a:srgbClr val="000000"/>
              </a:buClr>
              <a:buSzPct val="100000"/>
              <a:buFontTx/>
              <a:buChar char="•"/>
            </a:pPr>
            <a:endParaRPr lang="en-US" dirty="0"/>
          </a:p>
        </p:txBody>
      </p:sp>
      <p:pic>
        <p:nvPicPr>
          <p:cNvPr id="12293"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499992" y="2564904"/>
            <a:ext cx="4468128" cy="3312368"/>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226436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ctrTitle"/>
          </p:nvPr>
        </p:nvSpPr>
        <p:spPr>
          <a:xfrm>
            <a:off x="958914" y="937280"/>
            <a:ext cx="8149590" cy="1051560"/>
          </a:xfrm>
        </p:spPr>
        <p:txBody>
          <a:bodyPr lIns="0" tIns="0" rIns="0" bIns="0" anchor="t"/>
          <a:lstStyle/>
          <a:p>
            <a:pPr>
              <a:lnSpc>
                <a:spcPct val="95000"/>
              </a:lnSpc>
            </a:pPr>
            <a:r>
              <a:rPr lang="en-US" dirty="0">
                <a:solidFill>
                  <a:srgbClr val="00B0F0"/>
                </a:solidFill>
                <a:latin typeface="Arial" pitchFamily="34" charset="0"/>
              </a:rPr>
              <a:t>Networking Engine</a:t>
            </a:r>
          </a:p>
        </p:txBody>
      </p:sp>
      <p:sp>
        <p:nvSpPr>
          <p:cNvPr id="14340" name="Text Box 4"/>
          <p:cNvSpPr txBox="1">
            <a:spLocks noChangeArrowheads="1"/>
          </p:cNvSpPr>
          <p:nvPr/>
        </p:nvSpPr>
        <p:spPr bwMode="auto">
          <a:xfrm>
            <a:off x="179512" y="1890698"/>
            <a:ext cx="8556783" cy="45612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imes New Roman" pitchFamily="18" charset="0"/>
              </a:defRPr>
            </a:lvl1pPr>
            <a:lvl2pPr indent="-342900">
              <a:defRPr sz="2400">
                <a:solidFill>
                  <a:schemeClr val="tx1"/>
                </a:solidFill>
                <a:latin typeface="Times New Roman" pitchFamily="18" charset="0"/>
              </a:defRPr>
            </a:lvl2pPr>
            <a:lvl3pPr marL="857250" indent="-285750">
              <a:defRPr sz="2400">
                <a:solidFill>
                  <a:schemeClr val="tx1"/>
                </a:solidFill>
                <a:latin typeface="Times New Roman" pitchFamily="18" charset="0"/>
              </a:defRPr>
            </a:lvl3pPr>
            <a:lvl4pPr marL="1257300" indent="-228600">
              <a:defRPr sz="2400">
                <a:solidFill>
                  <a:schemeClr val="tx1"/>
                </a:solidFill>
                <a:latin typeface="Times New Roman" pitchFamily="18" charset="0"/>
              </a:defRPr>
            </a:lvl4pPr>
            <a:lvl5pPr marL="1714500" indent="-228600">
              <a:defRPr sz="2400">
                <a:solidFill>
                  <a:schemeClr val="tx1"/>
                </a:solidFill>
                <a:latin typeface="Times New Roman" pitchFamily="18" charset="0"/>
              </a:defRPr>
            </a:lvl5pPr>
            <a:lvl6pPr marL="2171700" indent="-228600" fontAlgn="base">
              <a:spcBef>
                <a:spcPct val="0"/>
              </a:spcBef>
              <a:spcAft>
                <a:spcPct val="0"/>
              </a:spcAft>
              <a:defRPr sz="2400">
                <a:solidFill>
                  <a:schemeClr val="tx1"/>
                </a:solidFill>
                <a:latin typeface="Times New Roman" pitchFamily="18" charset="0"/>
              </a:defRPr>
            </a:lvl6pPr>
            <a:lvl7pPr marL="2628900" indent="-228600" fontAlgn="base">
              <a:spcBef>
                <a:spcPct val="0"/>
              </a:spcBef>
              <a:spcAft>
                <a:spcPct val="0"/>
              </a:spcAft>
              <a:defRPr sz="2400">
                <a:solidFill>
                  <a:schemeClr val="tx1"/>
                </a:solidFill>
                <a:latin typeface="Times New Roman" pitchFamily="18" charset="0"/>
              </a:defRPr>
            </a:lvl7pPr>
            <a:lvl8pPr marL="3086100" indent="-228600" fontAlgn="base">
              <a:spcBef>
                <a:spcPct val="0"/>
              </a:spcBef>
              <a:spcAft>
                <a:spcPct val="0"/>
              </a:spcAft>
              <a:defRPr sz="2400">
                <a:solidFill>
                  <a:schemeClr val="tx1"/>
                </a:solidFill>
                <a:latin typeface="Times New Roman" pitchFamily="18" charset="0"/>
              </a:defRPr>
            </a:lvl8pPr>
            <a:lvl9pPr marL="3543300" indent="-228600" fontAlgn="base">
              <a:spcBef>
                <a:spcPct val="0"/>
              </a:spcBef>
              <a:spcAft>
                <a:spcPct val="0"/>
              </a:spcAft>
              <a:defRPr sz="2400">
                <a:solidFill>
                  <a:schemeClr val="tx1"/>
                </a:solidFill>
                <a:latin typeface="Times New Roman" pitchFamily="18" charset="0"/>
              </a:defRPr>
            </a:lvl9pPr>
          </a:lstStyle>
          <a:p>
            <a:pPr lvl="1">
              <a:lnSpc>
                <a:spcPct val="95000"/>
              </a:lnSpc>
              <a:buClr>
                <a:srgbClr val="000000"/>
              </a:buClr>
              <a:buSzPct val="100000"/>
              <a:buFontTx/>
              <a:buChar char="•"/>
            </a:pPr>
            <a:r>
              <a:rPr lang="en-US" dirty="0" err="1" smtClean="0">
                <a:solidFill>
                  <a:srgbClr val="000000"/>
                </a:solidFill>
                <a:latin typeface="Arial" pitchFamily="34" charset="0"/>
              </a:rPr>
              <a:t>Manipula</a:t>
            </a:r>
            <a:r>
              <a:rPr lang="en-US" dirty="0" smtClean="0">
                <a:solidFill>
                  <a:srgbClr val="000000"/>
                </a:solidFill>
                <a:latin typeface="Arial" pitchFamily="34" charset="0"/>
              </a:rPr>
              <a:t> </a:t>
            </a:r>
            <a:r>
              <a:rPr lang="en-US" dirty="0" err="1" smtClean="0">
                <a:solidFill>
                  <a:srgbClr val="000000"/>
                </a:solidFill>
                <a:latin typeface="Arial" pitchFamily="34" charset="0"/>
              </a:rPr>
              <a:t>comunicação</a:t>
            </a:r>
            <a:r>
              <a:rPr lang="en-US" dirty="0" smtClean="0">
                <a:solidFill>
                  <a:srgbClr val="000000"/>
                </a:solidFill>
                <a:latin typeface="Arial" pitchFamily="34" charset="0"/>
              </a:rPr>
              <a:t> entre </a:t>
            </a:r>
            <a:r>
              <a:rPr lang="en-US" dirty="0" err="1" smtClean="0">
                <a:solidFill>
                  <a:srgbClr val="000000"/>
                </a:solidFill>
                <a:latin typeface="Arial" pitchFamily="34" charset="0"/>
              </a:rPr>
              <a:t>computadores</a:t>
            </a:r>
            <a:r>
              <a:rPr lang="en-US" dirty="0" smtClean="0">
                <a:solidFill>
                  <a:srgbClr val="000000"/>
                </a:solidFill>
                <a:latin typeface="Arial" pitchFamily="34" charset="0"/>
              </a:rPr>
              <a:t>.</a:t>
            </a:r>
            <a:endParaRPr lang="en-US" dirty="0"/>
          </a:p>
          <a:p>
            <a:pPr lvl="2">
              <a:lnSpc>
                <a:spcPct val="95000"/>
              </a:lnSpc>
              <a:buClr>
                <a:srgbClr val="000000"/>
              </a:buClr>
              <a:buSzPct val="80000"/>
              <a:buFont typeface="Courier New" pitchFamily="49" charset="0"/>
              <a:buChar char="o"/>
            </a:pPr>
            <a:r>
              <a:rPr lang="en-US" dirty="0">
                <a:solidFill>
                  <a:srgbClr val="000000"/>
                </a:solidFill>
                <a:latin typeface="Arial" pitchFamily="34" charset="0"/>
              </a:rPr>
              <a:t>Peer to </a:t>
            </a:r>
            <a:r>
              <a:rPr lang="en-US" dirty="0" smtClean="0">
                <a:solidFill>
                  <a:srgbClr val="000000"/>
                </a:solidFill>
                <a:latin typeface="Arial" pitchFamily="34" charset="0"/>
              </a:rPr>
              <a:t>Peer / Distributed</a:t>
            </a:r>
            <a:endParaRPr lang="en-US" dirty="0"/>
          </a:p>
          <a:p>
            <a:pPr lvl="2">
              <a:lnSpc>
                <a:spcPct val="95000"/>
              </a:lnSpc>
              <a:buClr>
                <a:srgbClr val="000000"/>
              </a:buClr>
              <a:buSzPct val="80000"/>
              <a:buFont typeface="Courier New" pitchFamily="49" charset="0"/>
              <a:buChar char="o"/>
            </a:pPr>
            <a:r>
              <a:rPr lang="en-US" dirty="0">
                <a:solidFill>
                  <a:srgbClr val="000000"/>
                </a:solidFill>
                <a:latin typeface="Arial" pitchFamily="34" charset="0"/>
              </a:rPr>
              <a:t>Client to </a:t>
            </a:r>
            <a:r>
              <a:rPr lang="en-US" dirty="0" smtClean="0">
                <a:solidFill>
                  <a:srgbClr val="000000"/>
                </a:solidFill>
                <a:latin typeface="Arial" pitchFamily="34" charset="0"/>
              </a:rPr>
              <a:t>Server</a:t>
            </a:r>
            <a:endParaRPr lang="en-US" dirty="0" smtClean="0"/>
          </a:p>
          <a:p>
            <a:pPr lvl="2">
              <a:lnSpc>
                <a:spcPct val="95000"/>
              </a:lnSpc>
              <a:buClr>
                <a:srgbClr val="000000"/>
              </a:buClr>
              <a:buSzPct val="80000"/>
              <a:buFont typeface="Arial" pitchFamily="34" charset="0"/>
              <a:buChar char="•"/>
            </a:pPr>
            <a:r>
              <a:rPr lang="pt-BR" dirty="0" smtClean="0">
                <a:solidFill>
                  <a:srgbClr val="FF0000"/>
                </a:solidFill>
              </a:rPr>
              <a:t>UDP </a:t>
            </a:r>
          </a:p>
          <a:p>
            <a:pPr lvl="2">
              <a:lnSpc>
                <a:spcPct val="95000"/>
              </a:lnSpc>
              <a:buClr>
                <a:srgbClr val="000000"/>
              </a:buClr>
              <a:buSzPct val="80000"/>
              <a:buFont typeface="Arial" pitchFamily="34" charset="0"/>
              <a:buChar char="•"/>
            </a:pPr>
            <a:r>
              <a:rPr lang="pt-BR" dirty="0" smtClean="0">
                <a:solidFill>
                  <a:srgbClr val="FF0000"/>
                </a:solidFill>
              </a:rPr>
              <a:t>TCP</a:t>
            </a:r>
          </a:p>
          <a:p>
            <a:pPr lvl="2">
              <a:lnSpc>
                <a:spcPct val="95000"/>
              </a:lnSpc>
              <a:buClr>
                <a:srgbClr val="000000"/>
              </a:buClr>
              <a:buSzPct val="80000"/>
              <a:buFont typeface="Arial" pitchFamily="34" charset="0"/>
              <a:buChar char="•"/>
            </a:pPr>
            <a:r>
              <a:rPr lang="pt-BR" dirty="0" smtClean="0"/>
              <a:t>Interpolação</a:t>
            </a:r>
            <a:endParaRPr lang="pt-BR" dirty="0" smtClean="0">
              <a:solidFill>
                <a:srgbClr val="FF0000"/>
              </a:solidFill>
            </a:endParaRPr>
          </a:p>
          <a:p>
            <a:pPr lvl="2">
              <a:lnSpc>
                <a:spcPct val="95000"/>
              </a:lnSpc>
              <a:buClr>
                <a:srgbClr val="000000"/>
              </a:buClr>
              <a:buSzPct val="80000"/>
              <a:buFont typeface="Arial" pitchFamily="34" charset="0"/>
              <a:buChar char="•"/>
            </a:pPr>
            <a:r>
              <a:rPr lang="pt-BR" dirty="0" smtClean="0"/>
              <a:t>Segurança</a:t>
            </a:r>
          </a:p>
          <a:p>
            <a:pPr lvl="3">
              <a:lnSpc>
                <a:spcPct val="95000"/>
              </a:lnSpc>
              <a:buClr>
                <a:srgbClr val="000000"/>
              </a:buClr>
              <a:buSzPct val="80000"/>
              <a:buFont typeface="Arial" pitchFamily="34" charset="0"/>
              <a:buChar char="•"/>
            </a:pPr>
            <a:r>
              <a:rPr lang="pt-BR" dirty="0" smtClean="0"/>
              <a:t>Identificação</a:t>
            </a:r>
          </a:p>
          <a:p>
            <a:pPr lvl="3">
              <a:lnSpc>
                <a:spcPct val="95000"/>
              </a:lnSpc>
              <a:buClr>
                <a:srgbClr val="000000"/>
              </a:buClr>
              <a:buSzPct val="80000"/>
              <a:buFont typeface="Arial" pitchFamily="34" charset="0"/>
              <a:buChar char="•"/>
            </a:pPr>
            <a:r>
              <a:rPr lang="pt-BR" dirty="0" smtClean="0"/>
              <a:t>Criptografia</a:t>
            </a:r>
          </a:p>
          <a:p>
            <a:pPr lvl="2">
              <a:lnSpc>
                <a:spcPct val="95000"/>
              </a:lnSpc>
              <a:buClr>
                <a:srgbClr val="000000"/>
              </a:buClr>
              <a:buSzPct val="80000"/>
              <a:buFont typeface="Arial" pitchFamily="34" charset="0"/>
              <a:buChar char="•"/>
            </a:pPr>
            <a:r>
              <a:rPr lang="pt-BR" dirty="0" smtClean="0"/>
              <a:t>Compactação</a:t>
            </a:r>
          </a:p>
          <a:p>
            <a:pPr lvl="2">
              <a:lnSpc>
                <a:spcPct val="95000"/>
              </a:lnSpc>
              <a:buClr>
                <a:srgbClr val="000000"/>
              </a:buClr>
              <a:buSzPct val="80000"/>
              <a:buFont typeface="Arial" pitchFamily="34" charset="0"/>
              <a:buChar char="•"/>
            </a:pPr>
            <a:endParaRPr lang="pt-BR" dirty="0" smtClean="0"/>
          </a:p>
          <a:p>
            <a:pPr lvl="2">
              <a:lnSpc>
                <a:spcPct val="95000"/>
              </a:lnSpc>
              <a:buClr>
                <a:srgbClr val="000000"/>
              </a:buClr>
              <a:buSzPct val="80000"/>
              <a:buFont typeface="Arial" pitchFamily="34" charset="0"/>
              <a:buChar char="•"/>
            </a:pPr>
            <a:endParaRPr lang="en-US" dirty="0" smtClean="0"/>
          </a:p>
          <a:p>
            <a:pPr>
              <a:lnSpc>
                <a:spcPct val="95000"/>
              </a:lnSpc>
              <a:buClr>
                <a:srgbClr val="000000"/>
              </a:buClr>
              <a:buSzPct val="80000"/>
              <a:buFont typeface="Courier New" pitchFamily="49" charset="0"/>
              <a:buNone/>
            </a:pPr>
            <a:endParaRPr lang="en-US" dirty="0">
              <a:solidFill>
                <a:srgbClr val="000000"/>
              </a:solidFill>
              <a:latin typeface="Arial" pitchFamily="34" charset="0"/>
            </a:endParaRPr>
          </a:p>
        </p:txBody>
      </p:sp>
      <p:pic>
        <p:nvPicPr>
          <p:cNvPr id="14341"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87498" y="2636912"/>
            <a:ext cx="5244942" cy="3799047"/>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717348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ctrTitle"/>
          </p:nvPr>
        </p:nvSpPr>
        <p:spPr>
          <a:xfrm>
            <a:off x="670882" y="1009288"/>
            <a:ext cx="8149590" cy="1051560"/>
          </a:xfrm>
        </p:spPr>
        <p:txBody>
          <a:bodyPr lIns="0" tIns="0" rIns="0" bIns="0" anchor="t"/>
          <a:lstStyle/>
          <a:p>
            <a:pPr>
              <a:lnSpc>
                <a:spcPct val="95000"/>
              </a:lnSpc>
            </a:pPr>
            <a:r>
              <a:rPr lang="en-US" dirty="0">
                <a:solidFill>
                  <a:srgbClr val="00B0F0"/>
                </a:solidFill>
                <a:latin typeface="Arial" pitchFamily="34" charset="0"/>
              </a:rPr>
              <a:t>Artificial Intelligence Engine</a:t>
            </a:r>
          </a:p>
        </p:txBody>
      </p:sp>
      <p:sp>
        <p:nvSpPr>
          <p:cNvPr id="16388" name="Text Box 4"/>
          <p:cNvSpPr txBox="1">
            <a:spLocks noChangeArrowheads="1"/>
          </p:cNvSpPr>
          <p:nvPr/>
        </p:nvSpPr>
        <p:spPr bwMode="auto">
          <a:xfrm>
            <a:off x="227172" y="1628800"/>
            <a:ext cx="8472488" cy="59647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imes New Roman" pitchFamily="18" charset="0"/>
              </a:defRPr>
            </a:lvl1pPr>
            <a:lvl2pPr indent="-342900">
              <a:defRPr sz="2400">
                <a:solidFill>
                  <a:schemeClr val="tx1"/>
                </a:solidFill>
                <a:latin typeface="Times New Roman" pitchFamily="18" charset="0"/>
              </a:defRPr>
            </a:lvl2pPr>
            <a:lvl3pPr marL="857250" indent="-285750">
              <a:defRPr sz="2400">
                <a:solidFill>
                  <a:schemeClr val="tx1"/>
                </a:solidFill>
                <a:latin typeface="Times New Roman" pitchFamily="18" charset="0"/>
              </a:defRPr>
            </a:lvl3pPr>
            <a:lvl4pPr marL="1257300" indent="-228600">
              <a:defRPr sz="2400">
                <a:solidFill>
                  <a:schemeClr val="tx1"/>
                </a:solidFill>
                <a:latin typeface="Times New Roman" pitchFamily="18" charset="0"/>
              </a:defRPr>
            </a:lvl4pPr>
            <a:lvl5pPr marL="1714500" indent="-228600">
              <a:defRPr sz="2400">
                <a:solidFill>
                  <a:schemeClr val="tx1"/>
                </a:solidFill>
                <a:latin typeface="Times New Roman" pitchFamily="18" charset="0"/>
              </a:defRPr>
            </a:lvl5pPr>
            <a:lvl6pPr marL="2171700" indent="-228600" fontAlgn="base">
              <a:spcBef>
                <a:spcPct val="0"/>
              </a:spcBef>
              <a:spcAft>
                <a:spcPct val="0"/>
              </a:spcAft>
              <a:defRPr sz="2400">
                <a:solidFill>
                  <a:schemeClr val="tx1"/>
                </a:solidFill>
                <a:latin typeface="Times New Roman" pitchFamily="18" charset="0"/>
              </a:defRPr>
            </a:lvl6pPr>
            <a:lvl7pPr marL="2628900" indent="-228600" fontAlgn="base">
              <a:spcBef>
                <a:spcPct val="0"/>
              </a:spcBef>
              <a:spcAft>
                <a:spcPct val="0"/>
              </a:spcAft>
              <a:defRPr sz="2400">
                <a:solidFill>
                  <a:schemeClr val="tx1"/>
                </a:solidFill>
                <a:latin typeface="Times New Roman" pitchFamily="18" charset="0"/>
              </a:defRPr>
            </a:lvl7pPr>
            <a:lvl8pPr marL="3086100" indent="-228600" fontAlgn="base">
              <a:spcBef>
                <a:spcPct val="0"/>
              </a:spcBef>
              <a:spcAft>
                <a:spcPct val="0"/>
              </a:spcAft>
              <a:defRPr sz="2400">
                <a:solidFill>
                  <a:schemeClr val="tx1"/>
                </a:solidFill>
                <a:latin typeface="Times New Roman" pitchFamily="18" charset="0"/>
              </a:defRPr>
            </a:lvl8pPr>
            <a:lvl9pPr marL="3543300" indent="-228600" fontAlgn="base">
              <a:spcBef>
                <a:spcPct val="0"/>
              </a:spcBef>
              <a:spcAft>
                <a:spcPct val="0"/>
              </a:spcAft>
              <a:defRPr sz="2400">
                <a:solidFill>
                  <a:schemeClr val="tx1"/>
                </a:solidFill>
                <a:latin typeface="Times New Roman" pitchFamily="18" charset="0"/>
              </a:defRPr>
            </a:lvl9pPr>
          </a:lstStyle>
          <a:p>
            <a:pPr lvl="1">
              <a:lnSpc>
                <a:spcPct val="95000"/>
              </a:lnSpc>
              <a:buClr>
                <a:srgbClr val="000000"/>
              </a:buClr>
              <a:buSzPct val="100000"/>
              <a:buFontTx/>
              <a:buChar char="•"/>
            </a:pPr>
            <a:r>
              <a:rPr lang="pt-BR" dirty="0" smtClean="0">
                <a:solidFill>
                  <a:srgbClr val="000000"/>
                </a:solidFill>
                <a:latin typeface="Arial" pitchFamily="34" charset="0"/>
              </a:rPr>
              <a:t>Oferece </a:t>
            </a:r>
            <a:r>
              <a:rPr lang="pt-BR" dirty="0" smtClean="0">
                <a:solidFill>
                  <a:srgbClr val="FF0000"/>
                </a:solidFill>
                <a:latin typeface="Arial" pitchFamily="34" charset="0"/>
              </a:rPr>
              <a:t>Primitivas</a:t>
            </a:r>
            <a:r>
              <a:rPr lang="pt-BR" dirty="0" smtClean="0">
                <a:solidFill>
                  <a:srgbClr val="000000"/>
                </a:solidFill>
                <a:latin typeface="Arial" pitchFamily="34" charset="0"/>
              </a:rPr>
              <a:t> para o Programador criar os comportamentos avançados</a:t>
            </a:r>
          </a:p>
          <a:p>
            <a:pPr lvl="1">
              <a:lnSpc>
                <a:spcPct val="95000"/>
              </a:lnSpc>
              <a:buClr>
                <a:srgbClr val="000000"/>
              </a:buClr>
              <a:buSzPct val="100000"/>
              <a:buFontTx/>
              <a:buChar char="•"/>
            </a:pPr>
            <a:r>
              <a:rPr lang="pt-BR" dirty="0" smtClean="0">
                <a:solidFill>
                  <a:srgbClr val="FF0000"/>
                </a:solidFill>
                <a:latin typeface="Arial" pitchFamily="34" charset="0"/>
              </a:rPr>
              <a:t>Técnicas Clássicas</a:t>
            </a:r>
            <a:endParaRPr lang="en-US" dirty="0" smtClean="0">
              <a:solidFill>
                <a:srgbClr val="FF0000"/>
              </a:solidFill>
              <a:latin typeface="Arial" pitchFamily="34" charset="0"/>
            </a:endParaRPr>
          </a:p>
          <a:p>
            <a:pPr lvl="2">
              <a:lnSpc>
                <a:spcPct val="95000"/>
              </a:lnSpc>
              <a:buClr>
                <a:srgbClr val="000000"/>
              </a:buClr>
              <a:buSzPct val="100000"/>
              <a:buFontTx/>
              <a:buChar char="•"/>
            </a:pPr>
            <a:r>
              <a:rPr lang="en-US" dirty="0" smtClean="0">
                <a:solidFill>
                  <a:srgbClr val="000000"/>
                </a:solidFill>
                <a:latin typeface="Arial" pitchFamily="34" charset="0"/>
              </a:rPr>
              <a:t>A * (</a:t>
            </a:r>
            <a:r>
              <a:rPr lang="en-US" dirty="0" err="1" smtClean="0">
                <a:solidFill>
                  <a:srgbClr val="000000"/>
                </a:solidFill>
                <a:latin typeface="Arial" pitchFamily="34" charset="0"/>
              </a:rPr>
              <a:t>PathFinding</a:t>
            </a:r>
            <a:r>
              <a:rPr lang="en-US" dirty="0" smtClean="0">
                <a:solidFill>
                  <a:srgbClr val="000000"/>
                </a:solidFill>
                <a:latin typeface="Arial" pitchFamily="34" charset="0"/>
              </a:rPr>
              <a:t>)</a:t>
            </a:r>
          </a:p>
          <a:p>
            <a:pPr lvl="2">
              <a:lnSpc>
                <a:spcPct val="95000"/>
              </a:lnSpc>
              <a:buClr>
                <a:srgbClr val="000000"/>
              </a:buClr>
              <a:buSzPct val="100000"/>
              <a:buFontTx/>
              <a:buChar char="•"/>
            </a:pPr>
            <a:r>
              <a:rPr lang="pt-BR" dirty="0" err="1" smtClean="0">
                <a:solidFill>
                  <a:srgbClr val="000000"/>
                </a:solidFill>
                <a:latin typeface="Arial" pitchFamily="34" charset="0"/>
              </a:rPr>
              <a:t>Hierarchical</a:t>
            </a:r>
            <a:r>
              <a:rPr lang="pt-BR" dirty="0" smtClean="0">
                <a:solidFill>
                  <a:srgbClr val="000000"/>
                </a:solidFill>
                <a:latin typeface="Arial" pitchFamily="34" charset="0"/>
              </a:rPr>
              <a:t> </a:t>
            </a:r>
            <a:r>
              <a:rPr lang="pt-BR" dirty="0" err="1" smtClean="0">
                <a:solidFill>
                  <a:srgbClr val="000000"/>
                </a:solidFill>
                <a:latin typeface="Arial" pitchFamily="34" charset="0"/>
              </a:rPr>
              <a:t>State</a:t>
            </a:r>
            <a:r>
              <a:rPr lang="pt-BR" dirty="0" smtClean="0">
                <a:solidFill>
                  <a:srgbClr val="000000"/>
                </a:solidFill>
                <a:latin typeface="Arial" pitchFamily="34" charset="0"/>
              </a:rPr>
              <a:t> Machines</a:t>
            </a:r>
          </a:p>
          <a:p>
            <a:pPr lvl="2">
              <a:lnSpc>
                <a:spcPct val="95000"/>
              </a:lnSpc>
              <a:buClr>
                <a:srgbClr val="000000"/>
              </a:buClr>
              <a:buSzPct val="100000"/>
              <a:buFontTx/>
              <a:buChar char="•"/>
            </a:pPr>
            <a:r>
              <a:rPr lang="pt-BR" dirty="0" err="1" smtClean="0">
                <a:solidFill>
                  <a:srgbClr val="000000"/>
                </a:solidFill>
                <a:latin typeface="Arial" pitchFamily="34" charset="0"/>
              </a:rPr>
              <a:t>Steering</a:t>
            </a:r>
            <a:r>
              <a:rPr lang="pt-BR" dirty="0" smtClean="0">
                <a:solidFill>
                  <a:srgbClr val="000000"/>
                </a:solidFill>
                <a:latin typeface="Arial" pitchFamily="34" charset="0"/>
              </a:rPr>
              <a:t> </a:t>
            </a:r>
            <a:r>
              <a:rPr lang="pt-BR" dirty="0" err="1" smtClean="0">
                <a:solidFill>
                  <a:srgbClr val="000000"/>
                </a:solidFill>
                <a:latin typeface="Arial" pitchFamily="34" charset="0"/>
              </a:rPr>
              <a:t>Behaviors</a:t>
            </a:r>
            <a:endParaRPr lang="pt-BR" dirty="0" smtClean="0">
              <a:solidFill>
                <a:srgbClr val="000000"/>
              </a:solidFill>
              <a:latin typeface="Arial" pitchFamily="34" charset="0"/>
            </a:endParaRPr>
          </a:p>
          <a:p>
            <a:pPr lvl="2">
              <a:lnSpc>
                <a:spcPct val="95000"/>
              </a:lnSpc>
              <a:buClr>
                <a:srgbClr val="000000"/>
              </a:buClr>
              <a:buSzPct val="100000"/>
              <a:buFontTx/>
              <a:buChar char="•"/>
            </a:pPr>
            <a:r>
              <a:rPr lang="pt-BR" dirty="0" smtClean="0">
                <a:solidFill>
                  <a:srgbClr val="000000"/>
                </a:solidFill>
                <a:latin typeface="Arial" pitchFamily="34" charset="0"/>
              </a:rPr>
              <a:t>Redes Neurais</a:t>
            </a:r>
          </a:p>
          <a:p>
            <a:pPr lvl="2">
              <a:lnSpc>
                <a:spcPct val="95000"/>
              </a:lnSpc>
              <a:buClr>
                <a:srgbClr val="000000"/>
              </a:buClr>
              <a:buSzPct val="100000"/>
              <a:buFontTx/>
              <a:buChar char="•"/>
            </a:pPr>
            <a:r>
              <a:rPr lang="pt-BR" dirty="0" err="1" smtClean="0">
                <a:solidFill>
                  <a:srgbClr val="000000"/>
                </a:solidFill>
                <a:latin typeface="Arial" pitchFamily="34" charset="0"/>
              </a:rPr>
              <a:t>Algorítimos</a:t>
            </a:r>
            <a:r>
              <a:rPr lang="pt-BR" dirty="0" smtClean="0">
                <a:solidFill>
                  <a:srgbClr val="000000"/>
                </a:solidFill>
                <a:latin typeface="Arial" pitchFamily="34" charset="0"/>
              </a:rPr>
              <a:t> Genéticos</a:t>
            </a:r>
          </a:p>
          <a:p>
            <a:pPr lvl="2">
              <a:lnSpc>
                <a:spcPct val="95000"/>
              </a:lnSpc>
              <a:buClr>
                <a:srgbClr val="000000"/>
              </a:buClr>
              <a:buSzPct val="100000"/>
              <a:buFontTx/>
              <a:buChar char="•"/>
            </a:pPr>
            <a:r>
              <a:rPr lang="pt-BR" dirty="0" err="1" smtClean="0">
                <a:solidFill>
                  <a:srgbClr val="000000"/>
                </a:solidFill>
                <a:latin typeface="Arial" pitchFamily="34" charset="0"/>
              </a:rPr>
              <a:t>Min</a:t>
            </a:r>
            <a:r>
              <a:rPr lang="pt-BR" dirty="0" smtClean="0">
                <a:solidFill>
                  <a:srgbClr val="000000"/>
                </a:solidFill>
                <a:latin typeface="Arial" pitchFamily="34" charset="0"/>
              </a:rPr>
              <a:t>/Max </a:t>
            </a:r>
          </a:p>
          <a:p>
            <a:pPr lvl="2">
              <a:lnSpc>
                <a:spcPct val="95000"/>
              </a:lnSpc>
              <a:buClr>
                <a:srgbClr val="000000"/>
              </a:buClr>
              <a:buSzPct val="100000"/>
              <a:buFontTx/>
              <a:buChar char="•"/>
            </a:pPr>
            <a:endParaRPr lang="en-US" dirty="0" smtClean="0">
              <a:solidFill>
                <a:srgbClr val="000000"/>
              </a:solidFill>
              <a:latin typeface="Arial" pitchFamily="34" charset="0"/>
            </a:endParaRPr>
          </a:p>
          <a:p>
            <a:pPr lvl="1">
              <a:lnSpc>
                <a:spcPct val="95000"/>
              </a:lnSpc>
              <a:buClr>
                <a:srgbClr val="000000"/>
              </a:buClr>
              <a:buSzPct val="100000"/>
              <a:buFontTx/>
              <a:buChar char="•"/>
            </a:pPr>
            <a:r>
              <a:rPr lang="en-US" dirty="0" err="1" smtClean="0">
                <a:solidFill>
                  <a:srgbClr val="000000"/>
                </a:solidFill>
                <a:latin typeface="Arial" pitchFamily="34" charset="0"/>
              </a:rPr>
              <a:t>Controla</a:t>
            </a:r>
            <a:r>
              <a:rPr lang="en-US" dirty="0" smtClean="0">
                <a:solidFill>
                  <a:srgbClr val="000000"/>
                </a:solidFill>
                <a:latin typeface="Arial" pitchFamily="34" charset="0"/>
              </a:rPr>
              <a:t> </a:t>
            </a:r>
            <a:r>
              <a:rPr lang="en-US" dirty="0" err="1" smtClean="0">
                <a:solidFill>
                  <a:srgbClr val="000000"/>
                </a:solidFill>
                <a:latin typeface="Arial" pitchFamily="34" charset="0"/>
              </a:rPr>
              <a:t>interação</a:t>
            </a:r>
            <a:r>
              <a:rPr lang="en-US" dirty="0" smtClean="0">
                <a:solidFill>
                  <a:srgbClr val="000000"/>
                </a:solidFill>
                <a:latin typeface="Arial" pitchFamily="34" charset="0"/>
              </a:rPr>
              <a:t> entre </a:t>
            </a:r>
            <a:r>
              <a:rPr lang="en-US" dirty="0" err="1" smtClean="0">
                <a:solidFill>
                  <a:srgbClr val="000000"/>
                </a:solidFill>
                <a:latin typeface="Arial" pitchFamily="34" charset="0"/>
              </a:rPr>
              <a:t>objetos</a:t>
            </a:r>
            <a:r>
              <a:rPr lang="en-US" dirty="0" smtClean="0">
                <a:solidFill>
                  <a:srgbClr val="000000"/>
                </a:solidFill>
                <a:latin typeface="Arial" pitchFamily="34" charset="0"/>
              </a:rPr>
              <a:t>.</a:t>
            </a:r>
            <a:endParaRPr lang="en-US" dirty="0" smtClean="0"/>
          </a:p>
          <a:p>
            <a:pPr lvl="2">
              <a:lnSpc>
                <a:spcPct val="95000"/>
              </a:lnSpc>
              <a:buClr>
                <a:srgbClr val="000000"/>
              </a:buClr>
              <a:buSzPct val="80000"/>
              <a:buFont typeface="Courier New" pitchFamily="49" charset="0"/>
              <a:buChar char="o"/>
            </a:pPr>
            <a:r>
              <a:rPr lang="en-US" dirty="0" err="1" smtClean="0">
                <a:solidFill>
                  <a:srgbClr val="000000"/>
                </a:solidFill>
                <a:latin typeface="Arial" pitchFamily="34" charset="0"/>
              </a:rPr>
              <a:t>Estímulos</a:t>
            </a:r>
            <a:endParaRPr lang="en-US" dirty="0" smtClean="0"/>
          </a:p>
          <a:p>
            <a:pPr lvl="2">
              <a:lnSpc>
                <a:spcPct val="95000"/>
              </a:lnSpc>
              <a:buClr>
                <a:srgbClr val="000000"/>
              </a:buClr>
              <a:buSzPct val="80000"/>
              <a:buFont typeface="Courier New" pitchFamily="49" charset="0"/>
              <a:buChar char="o"/>
            </a:pPr>
            <a:r>
              <a:rPr lang="en-US" dirty="0" err="1" smtClean="0">
                <a:solidFill>
                  <a:srgbClr val="000000"/>
                </a:solidFill>
                <a:latin typeface="Arial" pitchFamily="34" charset="0"/>
              </a:rPr>
              <a:t>Necessidades</a:t>
            </a:r>
            <a:endParaRPr lang="en-US" dirty="0" smtClean="0"/>
          </a:p>
          <a:p>
            <a:pPr lvl="2">
              <a:lnSpc>
                <a:spcPct val="95000"/>
              </a:lnSpc>
              <a:buClr>
                <a:srgbClr val="000000"/>
              </a:buClr>
              <a:buSzPct val="80000"/>
              <a:buFont typeface="Courier New" pitchFamily="49" charset="0"/>
              <a:buChar char="o"/>
            </a:pPr>
            <a:r>
              <a:rPr lang="en-US" dirty="0" err="1" smtClean="0">
                <a:solidFill>
                  <a:srgbClr val="000000"/>
                </a:solidFill>
                <a:latin typeface="Arial" pitchFamily="34" charset="0"/>
              </a:rPr>
              <a:t>Desejos</a:t>
            </a:r>
            <a:endParaRPr lang="en-US" dirty="0" smtClean="0">
              <a:solidFill>
                <a:srgbClr val="000000"/>
              </a:solidFill>
              <a:latin typeface="Arial" pitchFamily="34" charset="0"/>
            </a:endParaRPr>
          </a:p>
          <a:p>
            <a:pPr lvl="2">
              <a:lnSpc>
                <a:spcPct val="95000"/>
              </a:lnSpc>
              <a:buClr>
                <a:srgbClr val="000000"/>
              </a:buClr>
              <a:buSzPct val="80000"/>
              <a:buFont typeface="Courier New" pitchFamily="49" charset="0"/>
              <a:buChar char="o"/>
            </a:pPr>
            <a:r>
              <a:rPr lang="pt-BR" dirty="0" err="1" smtClean="0">
                <a:solidFill>
                  <a:srgbClr val="000000"/>
                </a:solidFill>
                <a:latin typeface="Arial" pitchFamily="34" charset="0"/>
              </a:rPr>
              <a:t>Group</a:t>
            </a:r>
            <a:r>
              <a:rPr lang="pt-BR" dirty="0" smtClean="0">
                <a:solidFill>
                  <a:srgbClr val="000000"/>
                </a:solidFill>
                <a:latin typeface="Arial" pitchFamily="34" charset="0"/>
              </a:rPr>
              <a:t> </a:t>
            </a:r>
            <a:r>
              <a:rPr lang="pt-BR" dirty="0" err="1" smtClean="0">
                <a:solidFill>
                  <a:srgbClr val="000000"/>
                </a:solidFill>
                <a:latin typeface="Arial" pitchFamily="34" charset="0"/>
              </a:rPr>
              <a:t>Behavior</a:t>
            </a:r>
            <a:endParaRPr lang="pt-BR" dirty="0" smtClean="0">
              <a:solidFill>
                <a:srgbClr val="000000"/>
              </a:solidFill>
              <a:latin typeface="Arial" pitchFamily="34" charset="0"/>
            </a:endParaRPr>
          </a:p>
          <a:p>
            <a:pPr lvl="2">
              <a:lnSpc>
                <a:spcPct val="95000"/>
              </a:lnSpc>
              <a:buClr>
                <a:srgbClr val="000000"/>
              </a:buClr>
              <a:buSzPct val="100000"/>
              <a:buFontTx/>
              <a:buChar char="•"/>
            </a:pPr>
            <a:endParaRPr lang="pt-BR" dirty="0" smtClean="0">
              <a:solidFill>
                <a:srgbClr val="000000"/>
              </a:solidFill>
              <a:latin typeface="Arial" pitchFamily="34" charset="0"/>
            </a:endParaRPr>
          </a:p>
          <a:p>
            <a:pPr lvl="2">
              <a:lnSpc>
                <a:spcPct val="95000"/>
              </a:lnSpc>
              <a:buClr>
                <a:srgbClr val="000000"/>
              </a:buClr>
              <a:buSzPct val="100000"/>
              <a:buFontTx/>
              <a:buChar char="•"/>
            </a:pPr>
            <a:endParaRPr lang="pt-BR" dirty="0" smtClean="0">
              <a:solidFill>
                <a:srgbClr val="000000"/>
              </a:solidFill>
              <a:latin typeface="Arial" pitchFamily="34" charset="0"/>
            </a:endParaRPr>
          </a:p>
        </p:txBody>
      </p:sp>
      <p:pic>
        <p:nvPicPr>
          <p:cNvPr id="16390" name="Picture 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394960" y="2743200"/>
            <a:ext cx="3429000" cy="3680460"/>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223214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in.jpg"/>
          <p:cNvPicPr>
            <a:picLocks noChangeAspect="1"/>
          </p:cNvPicPr>
          <p:nvPr/>
        </p:nvPicPr>
        <p:blipFill>
          <a:blip r:embed="rId3" cstate="print"/>
          <a:stretch>
            <a:fillRect/>
          </a:stretch>
        </p:blipFill>
        <p:spPr>
          <a:xfrm>
            <a:off x="3166" y="0"/>
            <a:ext cx="9137668" cy="6858000"/>
          </a:xfrm>
          <a:prstGeom prst="rect">
            <a:avLst/>
          </a:prstGeom>
        </p:spPr>
      </p:pic>
      <p:sp>
        <p:nvSpPr>
          <p:cNvPr id="3" name="TextBox 2"/>
          <p:cNvSpPr txBox="1"/>
          <p:nvPr/>
        </p:nvSpPr>
        <p:spPr>
          <a:xfrm>
            <a:off x="2987824" y="3212976"/>
            <a:ext cx="4451860" cy="2123658"/>
          </a:xfrm>
          <a:prstGeom prst="rect">
            <a:avLst/>
          </a:prstGeom>
          <a:noFill/>
        </p:spPr>
        <p:txBody>
          <a:bodyPr wrap="none" rtlCol="0">
            <a:spAutoFit/>
          </a:bodyPr>
          <a:lstStyle/>
          <a:p>
            <a:pPr algn="ctr"/>
            <a:r>
              <a:rPr lang="pt-BR" sz="4400" b="1" dirty="0" smtClean="0">
                <a:ln>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ln>
                <a:solidFill>
                  <a:schemeClr val="bg2">
                    <a:lumMod val="20000"/>
                    <a:lumOff val="80000"/>
                  </a:schemeClr>
                </a:solidFill>
                <a:effectLst>
                  <a:outerShdw blurRad="50800" dist="38100" dir="2700000" algn="tl" rotWithShape="0">
                    <a:prstClr val="black">
                      <a:alpha val="40000"/>
                    </a:prstClr>
                  </a:outerShdw>
                </a:effectLst>
              </a:rPr>
              <a:t>Gerenciamento </a:t>
            </a:r>
          </a:p>
          <a:p>
            <a:pPr algn="ctr"/>
            <a:r>
              <a:rPr lang="pt-BR" sz="4400" b="1" dirty="0" smtClean="0">
                <a:ln>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ln>
                <a:solidFill>
                  <a:schemeClr val="bg2">
                    <a:lumMod val="20000"/>
                    <a:lumOff val="80000"/>
                  </a:schemeClr>
                </a:solidFill>
                <a:effectLst>
                  <a:outerShdw blurRad="50800" dist="38100" dir="2700000" algn="tl" rotWithShape="0">
                    <a:prstClr val="black">
                      <a:alpha val="40000"/>
                    </a:prstClr>
                  </a:outerShdw>
                </a:effectLst>
              </a:rPr>
              <a:t>de </a:t>
            </a:r>
          </a:p>
          <a:p>
            <a:pPr algn="ctr"/>
            <a:r>
              <a:rPr lang="pt-BR" sz="4400" b="1" dirty="0" smtClean="0">
                <a:ln>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ln>
                <a:solidFill>
                  <a:schemeClr val="bg2">
                    <a:lumMod val="20000"/>
                    <a:lumOff val="80000"/>
                  </a:schemeClr>
                </a:solidFill>
                <a:effectLst>
                  <a:outerShdw blurRad="50800" dist="38100" dir="2700000" algn="tl" rotWithShape="0">
                    <a:prstClr val="black">
                      <a:alpha val="40000"/>
                    </a:prstClr>
                  </a:outerShdw>
                </a:effectLst>
              </a:rPr>
              <a:t>Assets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179512" y="908720"/>
            <a:ext cx="8698230" cy="822960"/>
          </a:xfrm>
        </p:spPr>
        <p:txBody>
          <a:bodyPr lIns="0" tIns="0" rIns="0" bIns="0" anchor="t"/>
          <a:lstStyle/>
          <a:p>
            <a:pPr>
              <a:lnSpc>
                <a:spcPct val="95000"/>
              </a:lnSpc>
            </a:pPr>
            <a:r>
              <a:rPr lang="en-US" sz="3900" dirty="0">
                <a:solidFill>
                  <a:srgbClr val="00B0F0"/>
                </a:solidFill>
                <a:latin typeface="Arial" pitchFamily="34" charset="0"/>
              </a:rPr>
              <a:t>Assets</a:t>
            </a:r>
          </a:p>
        </p:txBody>
      </p:sp>
      <p:sp>
        <p:nvSpPr>
          <p:cNvPr id="6146" name="Rectangle 2"/>
          <p:cNvSpPr>
            <a:spLocks noGrp="1" noChangeArrowheads="1"/>
          </p:cNvSpPr>
          <p:nvPr>
            <p:ph type="body" idx="1"/>
          </p:nvPr>
        </p:nvSpPr>
        <p:spPr>
          <a:xfrm>
            <a:off x="222885" y="2013917"/>
            <a:ext cx="8702517" cy="4943475"/>
          </a:xfrm>
        </p:spPr>
        <p:txBody>
          <a:bodyPr lIns="0" tIns="0" rIns="0" bIns="0"/>
          <a:lstStyle/>
          <a:p>
            <a:pPr marL="411480" lvl="1" indent="-308610">
              <a:lnSpc>
                <a:spcPct val="95000"/>
              </a:lnSpc>
              <a:spcBef>
                <a:spcPct val="0"/>
              </a:spcBef>
              <a:buClr>
                <a:srgbClr val="000000"/>
              </a:buClr>
              <a:buFontTx/>
              <a:buChar char="•"/>
            </a:pPr>
            <a:r>
              <a:rPr lang="pt-BR" sz="2400" dirty="0" smtClean="0">
                <a:solidFill>
                  <a:srgbClr val="FF0000"/>
                </a:solidFill>
                <a:latin typeface="Arial" pitchFamily="34" charset="0"/>
              </a:rPr>
              <a:t>Insumos</a:t>
            </a:r>
            <a:r>
              <a:rPr lang="pt-BR" sz="2400" dirty="0" smtClean="0">
                <a:solidFill>
                  <a:srgbClr val="000000"/>
                </a:solidFill>
                <a:latin typeface="Arial" pitchFamily="34" charset="0"/>
              </a:rPr>
              <a:t> para </a:t>
            </a:r>
            <a:r>
              <a:rPr lang="pt-BR" sz="2400" dirty="0" err="1" smtClean="0">
                <a:solidFill>
                  <a:srgbClr val="000000"/>
                </a:solidFill>
                <a:latin typeface="Arial" pitchFamily="34" charset="0"/>
              </a:rPr>
              <a:t>Engine</a:t>
            </a:r>
            <a:r>
              <a:rPr lang="pt-BR" sz="2400" dirty="0" smtClean="0">
                <a:solidFill>
                  <a:srgbClr val="000000"/>
                </a:solidFill>
                <a:latin typeface="Arial" pitchFamily="34" charset="0"/>
              </a:rPr>
              <a:t>.</a:t>
            </a:r>
            <a:endParaRPr lang="en-US" sz="2400" dirty="0" smtClean="0">
              <a:solidFill>
                <a:srgbClr val="000000"/>
              </a:solidFill>
              <a:latin typeface="Arial" pitchFamily="34" charset="0"/>
            </a:endParaRPr>
          </a:p>
          <a:p>
            <a:pPr marL="411480" lvl="1" indent="-308610">
              <a:lnSpc>
                <a:spcPct val="95000"/>
              </a:lnSpc>
              <a:spcBef>
                <a:spcPct val="0"/>
              </a:spcBef>
              <a:buClr>
                <a:srgbClr val="000000"/>
              </a:buClr>
              <a:buFontTx/>
              <a:buChar char="•"/>
            </a:pPr>
            <a:r>
              <a:rPr lang="en-US" sz="2400" dirty="0" err="1" smtClean="0">
                <a:solidFill>
                  <a:srgbClr val="FF0000"/>
                </a:solidFill>
                <a:latin typeface="Arial" pitchFamily="34" charset="0"/>
              </a:rPr>
              <a:t>Qualquer</a:t>
            </a:r>
            <a:r>
              <a:rPr lang="en-US" sz="2400" dirty="0" smtClean="0">
                <a:solidFill>
                  <a:srgbClr val="FF0000"/>
                </a:solidFill>
                <a:latin typeface="Arial" pitchFamily="34" charset="0"/>
              </a:rPr>
              <a:t> </a:t>
            </a:r>
            <a:r>
              <a:rPr lang="en-US" sz="2400" dirty="0" err="1" smtClean="0">
                <a:solidFill>
                  <a:srgbClr val="FF0000"/>
                </a:solidFill>
                <a:latin typeface="Arial" pitchFamily="34" charset="0"/>
              </a:rPr>
              <a:t>coisa</a:t>
            </a:r>
            <a:r>
              <a:rPr lang="en-US" sz="2400" dirty="0" smtClean="0">
                <a:solidFill>
                  <a:srgbClr val="000000"/>
                </a:solidFill>
                <a:latin typeface="Arial" pitchFamily="34" charset="0"/>
              </a:rPr>
              <a:t> no </a:t>
            </a:r>
            <a:r>
              <a:rPr lang="en-US" sz="2400" dirty="0" err="1" smtClean="0">
                <a:solidFill>
                  <a:srgbClr val="000000"/>
                </a:solidFill>
                <a:latin typeface="Arial" pitchFamily="34" charset="0"/>
              </a:rPr>
              <a:t>jogo</a:t>
            </a:r>
            <a:r>
              <a:rPr lang="en-US" sz="2400" dirty="0" smtClean="0">
                <a:solidFill>
                  <a:srgbClr val="000000"/>
                </a:solidFill>
                <a:latin typeface="Arial" pitchFamily="34" charset="0"/>
              </a:rPr>
              <a:t>, </a:t>
            </a:r>
            <a:r>
              <a:rPr lang="en-US" sz="2400" dirty="0" err="1" smtClean="0">
                <a:solidFill>
                  <a:srgbClr val="000000"/>
                </a:solidFill>
                <a:latin typeface="Arial" pitchFamily="34" charset="0"/>
              </a:rPr>
              <a:t>menos</a:t>
            </a:r>
            <a:r>
              <a:rPr lang="en-US" sz="2400" dirty="0" smtClean="0">
                <a:solidFill>
                  <a:srgbClr val="000000"/>
                </a:solidFill>
                <a:latin typeface="Arial" pitchFamily="34" charset="0"/>
              </a:rPr>
              <a:t> </a:t>
            </a:r>
            <a:r>
              <a:rPr lang="en-US" sz="2400" dirty="0" err="1" smtClean="0">
                <a:solidFill>
                  <a:srgbClr val="000000"/>
                </a:solidFill>
                <a:latin typeface="Arial" pitchFamily="34" charset="0"/>
              </a:rPr>
              <a:t>código</a:t>
            </a:r>
            <a:r>
              <a:rPr lang="en-US" sz="2400" dirty="0" smtClean="0">
                <a:solidFill>
                  <a:srgbClr val="000000"/>
                </a:solidFill>
                <a:latin typeface="Arial" pitchFamily="34" charset="0"/>
              </a:rPr>
              <a:t>.</a:t>
            </a:r>
            <a:endParaRPr lang="en-US" dirty="0" smtClean="0"/>
          </a:p>
          <a:p>
            <a:pPr marL="771525" lvl="2" indent="-257175">
              <a:lnSpc>
                <a:spcPct val="95000"/>
              </a:lnSpc>
              <a:spcBef>
                <a:spcPct val="0"/>
              </a:spcBef>
              <a:buClr>
                <a:srgbClr val="000000"/>
              </a:buClr>
              <a:buSzPct val="80000"/>
              <a:buFont typeface="Courier New" pitchFamily="49" charset="0"/>
              <a:buChar char="o"/>
            </a:pPr>
            <a:r>
              <a:rPr lang="en-US" dirty="0" err="1" smtClean="0">
                <a:solidFill>
                  <a:srgbClr val="000000"/>
                </a:solidFill>
                <a:latin typeface="Arial" pitchFamily="34" charset="0"/>
              </a:rPr>
              <a:t>Modelos</a:t>
            </a:r>
            <a:endParaRPr lang="en-US" dirty="0" smtClean="0">
              <a:solidFill>
                <a:srgbClr val="000000"/>
              </a:solidFill>
              <a:latin typeface="Arial" pitchFamily="34" charset="0"/>
            </a:endParaRPr>
          </a:p>
          <a:p>
            <a:pPr marL="771525" lvl="2" indent="-257175">
              <a:lnSpc>
                <a:spcPct val="95000"/>
              </a:lnSpc>
              <a:spcBef>
                <a:spcPct val="0"/>
              </a:spcBef>
              <a:buClr>
                <a:srgbClr val="000000"/>
              </a:buClr>
              <a:buSzPct val="80000"/>
              <a:buFont typeface="Courier New" pitchFamily="49" charset="0"/>
              <a:buChar char="o"/>
            </a:pPr>
            <a:r>
              <a:rPr lang="pt-BR" dirty="0" err="1" smtClean="0">
                <a:solidFill>
                  <a:srgbClr val="000000"/>
                </a:solidFill>
                <a:latin typeface="Arial" pitchFamily="34" charset="0"/>
              </a:rPr>
              <a:t>Bones</a:t>
            </a:r>
            <a:endParaRPr lang="en-US" dirty="0"/>
          </a:p>
          <a:p>
            <a:pPr marL="771525" lvl="2" indent="-257175">
              <a:lnSpc>
                <a:spcPct val="95000"/>
              </a:lnSpc>
              <a:spcBef>
                <a:spcPct val="0"/>
              </a:spcBef>
              <a:buClr>
                <a:srgbClr val="000000"/>
              </a:buClr>
              <a:buSzPct val="80000"/>
              <a:buFont typeface="Courier New" pitchFamily="49" charset="0"/>
              <a:buChar char="o"/>
            </a:pPr>
            <a:r>
              <a:rPr lang="en-US" dirty="0" err="1" smtClean="0">
                <a:solidFill>
                  <a:srgbClr val="000000"/>
                </a:solidFill>
                <a:latin typeface="Arial" pitchFamily="34" charset="0"/>
              </a:rPr>
              <a:t>Texturas</a:t>
            </a:r>
            <a:endParaRPr lang="en-US" dirty="0"/>
          </a:p>
          <a:p>
            <a:pPr marL="771525" lvl="2" indent="-257175">
              <a:lnSpc>
                <a:spcPct val="95000"/>
              </a:lnSpc>
              <a:spcBef>
                <a:spcPct val="0"/>
              </a:spcBef>
              <a:buClr>
                <a:srgbClr val="000000"/>
              </a:buClr>
              <a:buSzPct val="80000"/>
              <a:buFont typeface="Courier New" pitchFamily="49" charset="0"/>
              <a:buChar char="o"/>
            </a:pPr>
            <a:r>
              <a:rPr lang="en-US" dirty="0" smtClean="0">
                <a:solidFill>
                  <a:srgbClr val="000000"/>
                </a:solidFill>
                <a:latin typeface="Arial" pitchFamily="34" charset="0"/>
              </a:rPr>
              <a:t>Sons</a:t>
            </a:r>
            <a:endParaRPr lang="en-US" dirty="0"/>
          </a:p>
          <a:p>
            <a:pPr marL="771525" lvl="2" indent="-257175">
              <a:lnSpc>
                <a:spcPct val="95000"/>
              </a:lnSpc>
              <a:spcBef>
                <a:spcPct val="0"/>
              </a:spcBef>
              <a:buClr>
                <a:srgbClr val="000000"/>
              </a:buClr>
              <a:buSzPct val="80000"/>
              <a:buFont typeface="Courier New" pitchFamily="49" charset="0"/>
              <a:buChar char="o"/>
            </a:pPr>
            <a:r>
              <a:rPr lang="en-US" dirty="0">
                <a:solidFill>
                  <a:srgbClr val="000000"/>
                </a:solidFill>
                <a:latin typeface="Arial" pitchFamily="34" charset="0"/>
              </a:rPr>
              <a:t>Videos</a:t>
            </a:r>
            <a:endParaRPr lang="en-US" dirty="0"/>
          </a:p>
          <a:p>
            <a:pPr marL="771525" lvl="2" indent="-257175">
              <a:lnSpc>
                <a:spcPct val="95000"/>
              </a:lnSpc>
              <a:spcBef>
                <a:spcPct val="0"/>
              </a:spcBef>
              <a:buClr>
                <a:srgbClr val="000000"/>
              </a:buClr>
              <a:buSzPct val="80000"/>
              <a:buFont typeface="Courier New" pitchFamily="49" charset="0"/>
              <a:buChar char="o"/>
            </a:pPr>
            <a:r>
              <a:rPr lang="en-US" dirty="0" err="1" smtClean="0">
                <a:solidFill>
                  <a:srgbClr val="000000"/>
                </a:solidFill>
                <a:latin typeface="Arial" pitchFamily="34" charset="0"/>
              </a:rPr>
              <a:t>Animações</a:t>
            </a:r>
            <a:endParaRPr lang="en-US" dirty="0" smtClean="0">
              <a:solidFill>
                <a:srgbClr val="000000"/>
              </a:solidFill>
              <a:latin typeface="Arial" pitchFamily="34" charset="0"/>
            </a:endParaRPr>
          </a:p>
          <a:p>
            <a:pPr marL="771525" lvl="2" indent="-257175">
              <a:lnSpc>
                <a:spcPct val="95000"/>
              </a:lnSpc>
              <a:spcBef>
                <a:spcPct val="0"/>
              </a:spcBef>
              <a:buClr>
                <a:srgbClr val="000000"/>
              </a:buClr>
              <a:buSzPct val="80000"/>
              <a:buFont typeface="Courier New" pitchFamily="49" charset="0"/>
              <a:buChar char="o"/>
            </a:pPr>
            <a:r>
              <a:rPr lang="pt-BR" dirty="0" smtClean="0">
                <a:solidFill>
                  <a:srgbClr val="000000"/>
                </a:solidFill>
                <a:latin typeface="Arial" pitchFamily="34" charset="0"/>
              </a:rPr>
              <a:t>Logos</a:t>
            </a:r>
          </a:p>
          <a:p>
            <a:pPr marL="771525" lvl="2" indent="-257175">
              <a:lnSpc>
                <a:spcPct val="95000"/>
              </a:lnSpc>
              <a:spcBef>
                <a:spcPct val="0"/>
              </a:spcBef>
              <a:buClr>
                <a:srgbClr val="000000"/>
              </a:buClr>
              <a:buSzPct val="80000"/>
              <a:buFont typeface="Courier New" pitchFamily="49" charset="0"/>
              <a:buChar char="o"/>
            </a:pPr>
            <a:r>
              <a:rPr lang="pt-BR" dirty="0" smtClean="0">
                <a:solidFill>
                  <a:srgbClr val="000000"/>
                </a:solidFill>
                <a:latin typeface="Arial" pitchFamily="34" charset="0"/>
              </a:rPr>
              <a:t>Scripts</a:t>
            </a:r>
          </a:p>
          <a:p>
            <a:pPr marL="771525" lvl="2" indent="-257175">
              <a:lnSpc>
                <a:spcPct val="95000"/>
              </a:lnSpc>
              <a:spcBef>
                <a:spcPct val="0"/>
              </a:spcBef>
              <a:buClr>
                <a:srgbClr val="000000"/>
              </a:buClr>
              <a:buSzPct val="80000"/>
              <a:buFont typeface="Courier New" pitchFamily="49" charset="0"/>
              <a:buChar char="o"/>
            </a:pPr>
            <a:r>
              <a:rPr lang="pt-BR" dirty="0" smtClean="0">
                <a:solidFill>
                  <a:srgbClr val="000000"/>
                </a:solidFill>
                <a:latin typeface="Arial" pitchFamily="34" charset="0"/>
              </a:rPr>
              <a:t>Arquivos de </a:t>
            </a:r>
          </a:p>
          <a:p>
            <a:pPr marL="771525" lvl="2" indent="-257175">
              <a:lnSpc>
                <a:spcPct val="95000"/>
              </a:lnSpc>
              <a:spcBef>
                <a:spcPct val="0"/>
              </a:spcBef>
              <a:buClr>
                <a:srgbClr val="000000"/>
              </a:buClr>
              <a:buSzPct val="80000"/>
              <a:buNone/>
            </a:pPr>
            <a:r>
              <a:rPr lang="pt-BR" dirty="0" smtClean="0">
                <a:solidFill>
                  <a:srgbClr val="000000"/>
                </a:solidFill>
                <a:latin typeface="Arial" pitchFamily="34" charset="0"/>
              </a:rPr>
              <a:t>Configuração</a:t>
            </a:r>
            <a:endParaRPr lang="en-US" dirty="0" smtClean="0">
              <a:solidFill>
                <a:srgbClr val="000000"/>
              </a:solidFill>
              <a:latin typeface="Arial" pitchFamily="34" charset="0"/>
            </a:endParaRPr>
          </a:p>
          <a:p>
            <a:pPr marL="771525" lvl="2" indent="-257175">
              <a:lnSpc>
                <a:spcPct val="95000"/>
              </a:lnSpc>
              <a:spcBef>
                <a:spcPct val="0"/>
              </a:spcBef>
              <a:buClr>
                <a:srgbClr val="000000"/>
              </a:buClr>
              <a:buSzPct val="80000"/>
              <a:buFont typeface="Courier New" pitchFamily="49" charset="0"/>
              <a:buChar char="o"/>
            </a:pPr>
            <a:endParaRPr lang="en-US" dirty="0"/>
          </a:p>
        </p:txBody>
      </p:sp>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779912" y="3060908"/>
            <a:ext cx="4907757" cy="3680460"/>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238402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179512" y="908720"/>
            <a:ext cx="8698230" cy="822960"/>
          </a:xfrm>
        </p:spPr>
        <p:txBody>
          <a:bodyPr lIns="0" tIns="0" rIns="0" bIns="0" anchor="t"/>
          <a:lstStyle/>
          <a:p>
            <a:pPr>
              <a:lnSpc>
                <a:spcPct val="95000"/>
              </a:lnSpc>
            </a:pPr>
            <a:r>
              <a:rPr lang="en-US" sz="3900" dirty="0">
                <a:solidFill>
                  <a:srgbClr val="00B0F0"/>
                </a:solidFill>
                <a:latin typeface="Arial" pitchFamily="34" charset="0"/>
              </a:rPr>
              <a:t>Assets</a:t>
            </a:r>
          </a:p>
        </p:txBody>
      </p:sp>
      <p:pic>
        <p:nvPicPr>
          <p:cNvPr id="5" name="Picture 2" descr="Image from book"/>
          <p:cNvPicPr>
            <a:picLocks noChangeAspect="1" noChangeArrowheads="1"/>
          </p:cNvPicPr>
          <p:nvPr/>
        </p:nvPicPr>
        <p:blipFill>
          <a:blip r:embed="rId3" cstate="print"/>
          <a:srcRect/>
          <a:stretch>
            <a:fillRect/>
          </a:stretch>
        </p:blipFill>
        <p:spPr bwMode="auto">
          <a:xfrm>
            <a:off x="1403648" y="1700808"/>
            <a:ext cx="6070054" cy="5081504"/>
          </a:xfrm>
          <a:prstGeom prst="rect">
            <a:avLst/>
          </a:prstGeom>
          <a:noFill/>
        </p:spPr>
      </p:pic>
    </p:spTree>
    <p:extLst>
      <p:ext uri="{BB962C8B-B14F-4D97-AF65-F5344CB8AC3E}">
        <p14:creationId xmlns:p14="http://schemas.microsoft.com/office/powerpoint/2010/main" xmlns="" val="30238402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ctrTitle"/>
          </p:nvPr>
        </p:nvSpPr>
        <p:spPr>
          <a:xfrm>
            <a:off x="670882" y="649248"/>
            <a:ext cx="8149590" cy="1051560"/>
          </a:xfrm>
        </p:spPr>
        <p:txBody>
          <a:bodyPr lIns="0" tIns="0" rIns="0" bIns="0" anchor="t"/>
          <a:lstStyle/>
          <a:p>
            <a:pPr>
              <a:lnSpc>
                <a:spcPct val="95000"/>
              </a:lnSpc>
            </a:pPr>
            <a:r>
              <a:rPr lang="en-US" dirty="0" err="1" smtClean="0">
                <a:solidFill>
                  <a:srgbClr val="00B0F0"/>
                </a:solidFill>
                <a:latin typeface="Arial" pitchFamily="34" charset="0"/>
              </a:rPr>
              <a:t>Grafo</a:t>
            </a:r>
            <a:r>
              <a:rPr lang="en-US" dirty="0" smtClean="0">
                <a:solidFill>
                  <a:srgbClr val="00B0F0"/>
                </a:solidFill>
                <a:latin typeface="Arial" pitchFamily="34" charset="0"/>
              </a:rPr>
              <a:t> de </a:t>
            </a:r>
            <a:r>
              <a:rPr lang="en-US" dirty="0" err="1" smtClean="0">
                <a:solidFill>
                  <a:srgbClr val="00B0F0"/>
                </a:solidFill>
                <a:latin typeface="Arial" pitchFamily="34" charset="0"/>
              </a:rPr>
              <a:t>Cena</a:t>
            </a:r>
            <a:endParaRPr lang="en-US" dirty="0">
              <a:solidFill>
                <a:srgbClr val="00B0F0"/>
              </a:solidFill>
              <a:latin typeface="Arial" pitchFamily="34" charset="0"/>
            </a:endParaRPr>
          </a:p>
        </p:txBody>
      </p:sp>
      <p:sp>
        <p:nvSpPr>
          <p:cNvPr id="7172" name="Text Box 4"/>
          <p:cNvSpPr txBox="1">
            <a:spLocks noChangeArrowheads="1"/>
          </p:cNvSpPr>
          <p:nvPr/>
        </p:nvSpPr>
        <p:spPr bwMode="auto">
          <a:xfrm>
            <a:off x="415767" y="1671244"/>
            <a:ext cx="8141018" cy="57015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imes New Roman" pitchFamily="18" charset="0"/>
              </a:defRPr>
            </a:lvl1pPr>
            <a:lvl2pPr indent="-342900">
              <a:defRPr sz="2400">
                <a:solidFill>
                  <a:schemeClr val="tx1"/>
                </a:solidFill>
                <a:latin typeface="Times New Roman" pitchFamily="18" charset="0"/>
              </a:defRPr>
            </a:lvl2pPr>
            <a:lvl3pPr marL="857250" indent="-285750">
              <a:defRPr sz="2400">
                <a:solidFill>
                  <a:schemeClr val="tx1"/>
                </a:solidFill>
                <a:latin typeface="Times New Roman" pitchFamily="18" charset="0"/>
              </a:defRPr>
            </a:lvl3pPr>
            <a:lvl4pPr marL="1257300" indent="-228600">
              <a:defRPr sz="2400">
                <a:solidFill>
                  <a:schemeClr val="tx1"/>
                </a:solidFill>
                <a:latin typeface="Times New Roman" pitchFamily="18" charset="0"/>
              </a:defRPr>
            </a:lvl4pPr>
            <a:lvl5pPr marL="1714500" indent="-228600">
              <a:defRPr sz="2400">
                <a:solidFill>
                  <a:schemeClr val="tx1"/>
                </a:solidFill>
                <a:latin typeface="Times New Roman" pitchFamily="18" charset="0"/>
              </a:defRPr>
            </a:lvl5pPr>
            <a:lvl6pPr marL="2171700" indent="-228600" fontAlgn="base">
              <a:spcBef>
                <a:spcPct val="0"/>
              </a:spcBef>
              <a:spcAft>
                <a:spcPct val="0"/>
              </a:spcAft>
              <a:defRPr sz="2400">
                <a:solidFill>
                  <a:schemeClr val="tx1"/>
                </a:solidFill>
                <a:latin typeface="Times New Roman" pitchFamily="18" charset="0"/>
              </a:defRPr>
            </a:lvl6pPr>
            <a:lvl7pPr marL="2628900" indent="-228600" fontAlgn="base">
              <a:spcBef>
                <a:spcPct val="0"/>
              </a:spcBef>
              <a:spcAft>
                <a:spcPct val="0"/>
              </a:spcAft>
              <a:defRPr sz="2400">
                <a:solidFill>
                  <a:schemeClr val="tx1"/>
                </a:solidFill>
                <a:latin typeface="Times New Roman" pitchFamily="18" charset="0"/>
              </a:defRPr>
            </a:lvl7pPr>
            <a:lvl8pPr marL="3086100" indent="-228600" fontAlgn="base">
              <a:spcBef>
                <a:spcPct val="0"/>
              </a:spcBef>
              <a:spcAft>
                <a:spcPct val="0"/>
              </a:spcAft>
              <a:defRPr sz="2400">
                <a:solidFill>
                  <a:schemeClr val="tx1"/>
                </a:solidFill>
                <a:latin typeface="Times New Roman" pitchFamily="18" charset="0"/>
              </a:defRPr>
            </a:lvl8pPr>
            <a:lvl9pPr marL="3543300" indent="-228600" fontAlgn="base">
              <a:spcBef>
                <a:spcPct val="0"/>
              </a:spcBef>
              <a:spcAft>
                <a:spcPct val="0"/>
              </a:spcAft>
              <a:defRPr sz="2400">
                <a:solidFill>
                  <a:schemeClr val="tx1"/>
                </a:solidFill>
                <a:latin typeface="Times New Roman" pitchFamily="18" charset="0"/>
              </a:defRPr>
            </a:lvl9pPr>
          </a:lstStyle>
          <a:p>
            <a:pPr>
              <a:lnSpc>
                <a:spcPct val="95000"/>
              </a:lnSpc>
            </a:pPr>
            <a:endParaRPr lang="en-US" dirty="0">
              <a:solidFill>
                <a:srgbClr val="000000"/>
              </a:solidFill>
              <a:latin typeface="Arial" pitchFamily="34" charset="0"/>
            </a:endParaRPr>
          </a:p>
          <a:p>
            <a:pPr lvl="1">
              <a:lnSpc>
                <a:spcPct val="95000"/>
              </a:lnSpc>
              <a:buClr>
                <a:srgbClr val="000000"/>
              </a:buClr>
              <a:buSzPct val="100000"/>
              <a:buFontTx/>
              <a:buChar char="•"/>
            </a:pPr>
            <a:r>
              <a:rPr lang="en-US" sz="3200" dirty="0" err="1" smtClean="0">
                <a:solidFill>
                  <a:srgbClr val="000000"/>
                </a:solidFill>
                <a:latin typeface="Arial" pitchFamily="34" charset="0"/>
              </a:rPr>
              <a:t>Gerenciamento</a:t>
            </a:r>
            <a:r>
              <a:rPr lang="en-US" sz="3200" dirty="0" smtClean="0">
                <a:solidFill>
                  <a:srgbClr val="000000"/>
                </a:solidFill>
                <a:latin typeface="Arial" pitchFamily="34" charset="0"/>
              </a:rPr>
              <a:t> da </a:t>
            </a:r>
            <a:r>
              <a:rPr lang="en-US" sz="3200" dirty="0" err="1" smtClean="0">
                <a:solidFill>
                  <a:srgbClr val="000000"/>
                </a:solidFill>
                <a:latin typeface="Arial" pitchFamily="34" charset="0"/>
              </a:rPr>
              <a:t>cena</a:t>
            </a:r>
            <a:endParaRPr lang="en-US" dirty="0"/>
          </a:p>
          <a:p>
            <a:pPr lvl="2">
              <a:lnSpc>
                <a:spcPct val="95000"/>
              </a:lnSpc>
              <a:buClr>
                <a:srgbClr val="000000"/>
              </a:buClr>
              <a:buSzPct val="80000"/>
              <a:buFont typeface="Courier New" pitchFamily="49" charset="0"/>
              <a:buChar char="o"/>
            </a:pPr>
            <a:r>
              <a:rPr lang="en-US" sz="2100" dirty="0" err="1" smtClean="0">
                <a:solidFill>
                  <a:srgbClr val="FF0000"/>
                </a:solidFill>
                <a:latin typeface="Arial" pitchFamily="34" charset="0"/>
              </a:rPr>
              <a:t>Logicamente</a:t>
            </a:r>
            <a:endParaRPr lang="en-US" sz="2100" dirty="0" smtClean="0">
              <a:solidFill>
                <a:srgbClr val="FF0000"/>
              </a:solidFill>
              <a:latin typeface="Arial" pitchFamily="34" charset="0"/>
            </a:endParaRPr>
          </a:p>
          <a:p>
            <a:pPr lvl="3">
              <a:lnSpc>
                <a:spcPct val="95000"/>
              </a:lnSpc>
              <a:buClr>
                <a:srgbClr val="000000"/>
              </a:buClr>
              <a:buSzPct val="80000"/>
              <a:buFont typeface="Courier New" pitchFamily="49" charset="0"/>
              <a:buChar char="o"/>
            </a:pPr>
            <a:r>
              <a:rPr lang="pt-BR" dirty="0" smtClean="0">
                <a:solidFill>
                  <a:srgbClr val="000000"/>
                </a:solidFill>
                <a:latin typeface="Arial" pitchFamily="34" charset="0"/>
              </a:rPr>
              <a:t>Alocação</a:t>
            </a:r>
            <a:endParaRPr lang="en-US" dirty="0"/>
          </a:p>
          <a:p>
            <a:pPr lvl="2">
              <a:lnSpc>
                <a:spcPct val="95000"/>
              </a:lnSpc>
              <a:buClr>
                <a:srgbClr val="000000"/>
              </a:buClr>
              <a:buSzPct val="80000"/>
              <a:buFont typeface="Courier New" pitchFamily="49" charset="0"/>
              <a:buChar char="o"/>
            </a:pPr>
            <a:r>
              <a:rPr lang="en-US" sz="2100" dirty="0" err="1" smtClean="0">
                <a:solidFill>
                  <a:srgbClr val="FF0000"/>
                </a:solidFill>
                <a:latin typeface="Arial" pitchFamily="34" charset="0"/>
              </a:rPr>
              <a:t>Espacialmente</a:t>
            </a:r>
            <a:endParaRPr lang="en-US" sz="2100" dirty="0" smtClean="0">
              <a:solidFill>
                <a:srgbClr val="FF0000"/>
              </a:solidFill>
              <a:latin typeface="Arial" pitchFamily="34" charset="0"/>
            </a:endParaRPr>
          </a:p>
          <a:p>
            <a:pPr lvl="3">
              <a:lnSpc>
                <a:spcPct val="95000"/>
              </a:lnSpc>
              <a:buClr>
                <a:srgbClr val="000000"/>
              </a:buClr>
              <a:buSzPct val="80000"/>
              <a:buFont typeface="Courier New" pitchFamily="49" charset="0"/>
              <a:buChar char="o"/>
            </a:pPr>
            <a:r>
              <a:rPr lang="pt-BR" dirty="0" smtClean="0">
                <a:solidFill>
                  <a:srgbClr val="000000"/>
                </a:solidFill>
                <a:latin typeface="Arial" pitchFamily="34" charset="0"/>
              </a:rPr>
              <a:t>Posição Física</a:t>
            </a:r>
            <a:endParaRPr lang="en-US" dirty="0"/>
          </a:p>
          <a:p>
            <a:pPr lvl="1">
              <a:lnSpc>
                <a:spcPct val="95000"/>
              </a:lnSpc>
              <a:buClr>
                <a:srgbClr val="000000"/>
              </a:buClr>
              <a:buSzPct val="100000"/>
              <a:buFontTx/>
              <a:buChar char="•"/>
            </a:pPr>
            <a:r>
              <a:rPr lang="en-US" sz="3200" dirty="0" smtClean="0">
                <a:solidFill>
                  <a:srgbClr val="000000"/>
                </a:solidFill>
                <a:latin typeface="Arial" pitchFamily="34" charset="0"/>
              </a:rPr>
              <a:t>Graph Structure</a:t>
            </a:r>
            <a:endParaRPr lang="en-US" dirty="0" smtClean="0"/>
          </a:p>
          <a:p>
            <a:pPr lvl="2">
              <a:lnSpc>
                <a:spcPct val="95000"/>
              </a:lnSpc>
              <a:buClr>
                <a:srgbClr val="000000"/>
              </a:buClr>
              <a:buSzPct val="80000"/>
              <a:buFont typeface="Courier New" pitchFamily="49" charset="0"/>
              <a:buChar char="o"/>
            </a:pPr>
            <a:r>
              <a:rPr lang="en-US" sz="2100" dirty="0" err="1" smtClean="0">
                <a:solidFill>
                  <a:srgbClr val="000000"/>
                </a:solidFill>
                <a:latin typeface="Arial" pitchFamily="34" charset="0"/>
              </a:rPr>
              <a:t>Não</a:t>
            </a:r>
            <a:r>
              <a:rPr lang="en-US" sz="2100" dirty="0" smtClean="0">
                <a:solidFill>
                  <a:srgbClr val="000000"/>
                </a:solidFill>
                <a:latin typeface="Arial" pitchFamily="34" charset="0"/>
              </a:rPr>
              <a:t> </a:t>
            </a:r>
            <a:r>
              <a:rPr lang="en-US" sz="2100" dirty="0" err="1" smtClean="0">
                <a:solidFill>
                  <a:srgbClr val="000000"/>
                </a:solidFill>
                <a:latin typeface="Arial" pitchFamily="34" charset="0"/>
              </a:rPr>
              <a:t>hierarquicamente</a:t>
            </a:r>
            <a:endParaRPr lang="en-US" sz="3200" dirty="0" smtClean="0">
              <a:solidFill>
                <a:srgbClr val="000000"/>
              </a:solidFill>
              <a:latin typeface="Arial" pitchFamily="34" charset="0"/>
            </a:endParaRPr>
          </a:p>
          <a:p>
            <a:pPr lvl="1">
              <a:lnSpc>
                <a:spcPct val="95000"/>
              </a:lnSpc>
              <a:buClr>
                <a:srgbClr val="000000"/>
              </a:buClr>
              <a:buSzPct val="100000"/>
              <a:buFontTx/>
              <a:buChar char="•"/>
            </a:pPr>
            <a:r>
              <a:rPr lang="en-US" sz="3200" dirty="0" smtClean="0">
                <a:solidFill>
                  <a:srgbClr val="000000"/>
                </a:solidFill>
                <a:latin typeface="Arial" pitchFamily="34" charset="0"/>
              </a:rPr>
              <a:t>Tree </a:t>
            </a:r>
            <a:r>
              <a:rPr lang="en-US" sz="3200" dirty="0">
                <a:solidFill>
                  <a:srgbClr val="000000"/>
                </a:solidFill>
                <a:latin typeface="Arial" pitchFamily="34" charset="0"/>
              </a:rPr>
              <a:t>Structure</a:t>
            </a:r>
            <a:endParaRPr lang="en-US" dirty="0"/>
          </a:p>
          <a:p>
            <a:pPr lvl="2">
              <a:lnSpc>
                <a:spcPct val="95000"/>
              </a:lnSpc>
              <a:buClr>
                <a:srgbClr val="000000"/>
              </a:buClr>
              <a:buSzPct val="80000"/>
              <a:buFont typeface="Courier New" pitchFamily="49" charset="0"/>
              <a:buChar char="o"/>
            </a:pPr>
            <a:r>
              <a:rPr lang="en-US" sz="2100" dirty="0" err="1" smtClean="0">
                <a:solidFill>
                  <a:srgbClr val="000000"/>
                </a:solidFill>
                <a:latin typeface="Arial" pitchFamily="34" charset="0"/>
              </a:rPr>
              <a:t>Hierarquicamente</a:t>
            </a:r>
            <a:endParaRPr lang="en-US" dirty="0"/>
          </a:p>
          <a:p>
            <a:pPr lvl="1">
              <a:lnSpc>
                <a:spcPct val="95000"/>
              </a:lnSpc>
              <a:buClr>
                <a:srgbClr val="000000"/>
              </a:buClr>
              <a:buSzPct val="100000"/>
              <a:buFontTx/>
              <a:buChar char="•"/>
            </a:pPr>
            <a:r>
              <a:rPr lang="pt-BR" sz="3200" dirty="0" err="1" smtClean="0">
                <a:solidFill>
                  <a:srgbClr val="000000"/>
                </a:solidFill>
                <a:latin typeface="Arial" pitchFamily="34" charset="0"/>
              </a:rPr>
              <a:t>Culling</a:t>
            </a:r>
            <a:endParaRPr lang="pt-BR" sz="3200" dirty="0" smtClean="0">
              <a:solidFill>
                <a:srgbClr val="000000"/>
              </a:solidFill>
              <a:latin typeface="Arial" pitchFamily="34" charset="0"/>
            </a:endParaRPr>
          </a:p>
          <a:p>
            <a:pPr lvl="2">
              <a:lnSpc>
                <a:spcPct val="95000"/>
              </a:lnSpc>
              <a:buClr>
                <a:srgbClr val="000000"/>
              </a:buClr>
              <a:buSzPct val="100000"/>
            </a:pPr>
            <a:endParaRPr lang="en-US" sz="3200" dirty="0" smtClean="0">
              <a:solidFill>
                <a:srgbClr val="000000"/>
              </a:solidFill>
              <a:latin typeface="Arial" pitchFamily="34" charset="0"/>
            </a:endParaRPr>
          </a:p>
          <a:p>
            <a:pPr lvl="1">
              <a:lnSpc>
                <a:spcPct val="95000"/>
              </a:lnSpc>
              <a:buClr>
                <a:srgbClr val="000000"/>
              </a:buClr>
              <a:buSzPct val="100000"/>
              <a:buFontTx/>
              <a:buChar char="•"/>
            </a:pPr>
            <a:endParaRPr lang="en-US" sz="3200" dirty="0" smtClean="0">
              <a:solidFill>
                <a:srgbClr val="000000"/>
              </a:solidFill>
              <a:latin typeface="Arial" pitchFamily="34" charset="0"/>
            </a:endParaRPr>
          </a:p>
          <a:p>
            <a:pPr lvl="2">
              <a:lnSpc>
                <a:spcPct val="95000"/>
              </a:lnSpc>
              <a:buClr>
                <a:srgbClr val="000000"/>
              </a:buClr>
              <a:buSzPct val="80000"/>
              <a:buFont typeface="Courier New" pitchFamily="49" charset="0"/>
              <a:buChar char="o"/>
            </a:pPr>
            <a:endParaRPr lang="pt-BR" sz="2100" dirty="0" smtClean="0">
              <a:solidFill>
                <a:srgbClr val="000000"/>
              </a:solidFill>
              <a:latin typeface="Arial" pitchFamily="34" charset="0"/>
            </a:endParaRPr>
          </a:p>
          <a:p>
            <a:pPr lvl="2">
              <a:lnSpc>
                <a:spcPct val="95000"/>
              </a:lnSpc>
              <a:buClr>
                <a:srgbClr val="000000"/>
              </a:buClr>
              <a:buSzPct val="80000"/>
            </a:pPr>
            <a:endParaRPr lang="en-US" sz="2100" dirty="0">
              <a:solidFill>
                <a:srgbClr val="000000"/>
              </a:solidFill>
              <a:latin typeface="Arial" pitchFamily="34" charset="0"/>
            </a:endParaRPr>
          </a:p>
        </p:txBody>
      </p:sp>
      <p:pic>
        <p:nvPicPr>
          <p:cNvPr id="7173"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746308" y="2708920"/>
            <a:ext cx="3810477" cy="38104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480840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ctrTitle"/>
          </p:nvPr>
        </p:nvSpPr>
        <p:spPr>
          <a:xfrm>
            <a:off x="395536" y="1081296"/>
            <a:ext cx="8149590" cy="1051560"/>
          </a:xfrm>
        </p:spPr>
        <p:txBody>
          <a:bodyPr lIns="0" tIns="0" rIns="0" bIns="0" anchor="t"/>
          <a:lstStyle/>
          <a:p>
            <a:pPr>
              <a:lnSpc>
                <a:spcPct val="95000"/>
              </a:lnSpc>
            </a:pPr>
            <a:r>
              <a:rPr lang="en-US" dirty="0">
                <a:solidFill>
                  <a:srgbClr val="00B0F0"/>
                </a:solidFill>
                <a:latin typeface="Arial" pitchFamily="34" charset="0"/>
              </a:rPr>
              <a:t>Level Editor</a:t>
            </a:r>
          </a:p>
        </p:txBody>
      </p:sp>
      <p:sp>
        <p:nvSpPr>
          <p:cNvPr id="17412" name="Text Box 4"/>
          <p:cNvSpPr txBox="1">
            <a:spLocks noChangeArrowheads="1"/>
          </p:cNvSpPr>
          <p:nvPr/>
        </p:nvSpPr>
        <p:spPr bwMode="auto">
          <a:xfrm>
            <a:off x="107504" y="2276872"/>
            <a:ext cx="8738235" cy="38595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imes New Roman" pitchFamily="18" charset="0"/>
              </a:defRPr>
            </a:lvl1pPr>
            <a:lvl2pPr indent="-342900">
              <a:defRPr sz="2400">
                <a:solidFill>
                  <a:schemeClr val="tx1"/>
                </a:solidFill>
                <a:latin typeface="Times New Roman" pitchFamily="18" charset="0"/>
              </a:defRPr>
            </a:lvl2pPr>
            <a:lvl3pPr marL="857250" indent="-285750">
              <a:defRPr sz="2400">
                <a:solidFill>
                  <a:schemeClr val="tx1"/>
                </a:solidFill>
                <a:latin typeface="Times New Roman" pitchFamily="18" charset="0"/>
              </a:defRPr>
            </a:lvl3pPr>
            <a:lvl4pPr marL="1257300" indent="-228600">
              <a:defRPr sz="2400">
                <a:solidFill>
                  <a:schemeClr val="tx1"/>
                </a:solidFill>
                <a:latin typeface="Times New Roman" pitchFamily="18" charset="0"/>
              </a:defRPr>
            </a:lvl4pPr>
            <a:lvl5pPr marL="1714500" indent="-228600">
              <a:defRPr sz="2400">
                <a:solidFill>
                  <a:schemeClr val="tx1"/>
                </a:solidFill>
                <a:latin typeface="Times New Roman" pitchFamily="18" charset="0"/>
              </a:defRPr>
            </a:lvl5pPr>
            <a:lvl6pPr marL="2171700" indent="-228600" fontAlgn="base">
              <a:spcBef>
                <a:spcPct val="0"/>
              </a:spcBef>
              <a:spcAft>
                <a:spcPct val="0"/>
              </a:spcAft>
              <a:defRPr sz="2400">
                <a:solidFill>
                  <a:schemeClr val="tx1"/>
                </a:solidFill>
                <a:latin typeface="Times New Roman" pitchFamily="18" charset="0"/>
              </a:defRPr>
            </a:lvl6pPr>
            <a:lvl7pPr marL="2628900" indent="-228600" fontAlgn="base">
              <a:spcBef>
                <a:spcPct val="0"/>
              </a:spcBef>
              <a:spcAft>
                <a:spcPct val="0"/>
              </a:spcAft>
              <a:defRPr sz="2400">
                <a:solidFill>
                  <a:schemeClr val="tx1"/>
                </a:solidFill>
                <a:latin typeface="Times New Roman" pitchFamily="18" charset="0"/>
              </a:defRPr>
            </a:lvl7pPr>
            <a:lvl8pPr marL="3086100" indent="-228600" fontAlgn="base">
              <a:spcBef>
                <a:spcPct val="0"/>
              </a:spcBef>
              <a:spcAft>
                <a:spcPct val="0"/>
              </a:spcAft>
              <a:defRPr sz="2400">
                <a:solidFill>
                  <a:schemeClr val="tx1"/>
                </a:solidFill>
                <a:latin typeface="Times New Roman" pitchFamily="18" charset="0"/>
              </a:defRPr>
            </a:lvl8pPr>
            <a:lvl9pPr marL="3543300" indent="-228600" fontAlgn="base">
              <a:spcBef>
                <a:spcPct val="0"/>
              </a:spcBef>
              <a:spcAft>
                <a:spcPct val="0"/>
              </a:spcAft>
              <a:defRPr sz="2400">
                <a:solidFill>
                  <a:schemeClr val="tx1"/>
                </a:solidFill>
                <a:latin typeface="Times New Roman" pitchFamily="18" charset="0"/>
              </a:defRPr>
            </a:lvl9pPr>
          </a:lstStyle>
          <a:p>
            <a:pPr lvl="1">
              <a:lnSpc>
                <a:spcPct val="95000"/>
              </a:lnSpc>
              <a:buClr>
                <a:srgbClr val="000000"/>
              </a:buClr>
              <a:buSzPct val="100000"/>
              <a:buFontTx/>
              <a:buChar char="•"/>
            </a:pPr>
            <a:r>
              <a:rPr lang="pt-BR" dirty="0" smtClean="0">
                <a:solidFill>
                  <a:srgbClr val="000000"/>
                </a:solidFill>
                <a:latin typeface="Arial" pitchFamily="34" charset="0"/>
              </a:rPr>
              <a:t>Interface </a:t>
            </a:r>
            <a:r>
              <a:rPr lang="pt-BR" dirty="0" err="1" smtClean="0">
                <a:solidFill>
                  <a:srgbClr val="000000"/>
                </a:solidFill>
                <a:latin typeface="Arial" pitchFamily="34" charset="0"/>
              </a:rPr>
              <a:t>Engine</a:t>
            </a:r>
            <a:r>
              <a:rPr lang="pt-BR" dirty="0" smtClean="0">
                <a:solidFill>
                  <a:srgbClr val="000000"/>
                </a:solidFill>
                <a:latin typeface="Arial" pitchFamily="34" charset="0"/>
              </a:rPr>
              <a:t> &lt;-&gt; Usuário</a:t>
            </a:r>
            <a:endParaRPr lang="en-US" dirty="0" smtClean="0">
              <a:solidFill>
                <a:srgbClr val="000000"/>
              </a:solidFill>
              <a:latin typeface="Arial" pitchFamily="34" charset="0"/>
            </a:endParaRPr>
          </a:p>
          <a:p>
            <a:pPr lvl="1">
              <a:lnSpc>
                <a:spcPct val="95000"/>
              </a:lnSpc>
              <a:buClr>
                <a:srgbClr val="000000"/>
              </a:buClr>
              <a:buSzPct val="100000"/>
              <a:buFontTx/>
              <a:buChar char="•"/>
            </a:pPr>
            <a:r>
              <a:rPr lang="pt-BR" dirty="0" smtClean="0">
                <a:solidFill>
                  <a:srgbClr val="FF0000"/>
                </a:solidFill>
                <a:latin typeface="Arial" pitchFamily="34" charset="0"/>
              </a:rPr>
              <a:t>WYSIWYG</a:t>
            </a:r>
          </a:p>
          <a:p>
            <a:pPr lvl="1">
              <a:lnSpc>
                <a:spcPct val="95000"/>
              </a:lnSpc>
              <a:buClr>
                <a:srgbClr val="000000"/>
              </a:buClr>
              <a:buSzPct val="100000"/>
              <a:buFontTx/>
              <a:buChar char="•"/>
            </a:pPr>
            <a:r>
              <a:rPr lang="pt-BR" dirty="0" smtClean="0">
                <a:solidFill>
                  <a:srgbClr val="000000"/>
                </a:solidFill>
                <a:latin typeface="Arial" pitchFamily="34" charset="0"/>
              </a:rPr>
              <a:t>Importar </a:t>
            </a:r>
            <a:r>
              <a:rPr lang="pt-BR" dirty="0" err="1" smtClean="0">
                <a:solidFill>
                  <a:srgbClr val="000000"/>
                </a:solidFill>
                <a:latin typeface="Arial" pitchFamily="34" charset="0"/>
              </a:rPr>
              <a:t>Assets</a:t>
            </a:r>
            <a:endParaRPr lang="en-US" dirty="0" smtClean="0">
              <a:solidFill>
                <a:srgbClr val="000000"/>
              </a:solidFill>
              <a:latin typeface="Arial" pitchFamily="34" charset="0"/>
            </a:endParaRPr>
          </a:p>
          <a:p>
            <a:pPr lvl="1">
              <a:lnSpc>
                <a:spcPct val="95000"/>
              </a:lnSpc>
              <a:buClr>
                <a:srgbClr val="000000"/>
              </a:buClr>
              <a:buSzPct val="100000"/>
              <a:buFontTx/>
              <a:buChar char="•"/>
            </a:pPr>
            <a:r>
              <a:rPr lang="en-US" dirty="0" err="1" smtClean="0">
                <a:solidFill>
                  <a:srgbClr val="000000"/>
                </a:solidFill>
                <a:latin typeface="Arial" pitchFamily="34" charset="0"/>
              </a:rPr>
              <a:t>Posicionar</a:t>
            </a:r>
            <a:r>
              <a:rPr lang="en-US" dirty="0" smtClean="0">
                <a:solidFill>
                  <a:srgbClr val="000000"/>
                </a:solidFill>
                <a:latin typeface="Arial" pitchFamily="34" charset="0"/>
              </a:rPr>
              <a:t> Assets</a:t>
            </a:r>
            <a:endParaRPr lang="en-US" dirty="0"/>
          </a:p>
          <a:p>
            <a:pPr lvl="1">
              <a:lnSpc>
                <a:spcPct val="95000"/>
              </a:lnSpc>
              <a:buClr>
                <a:srgbClr val="000000"/>
              </a:buClr>
              <a:buSzPct val="100000"/>
              <a:buFontTx/>
              <a:buChar char="•"/>
            </a:pPr>
            <a:r>
              <a:rPr lang="en-US" dirty="0" err="1" smtClean="0">
                <a:solidFill>
                  <a:srgbClr val="000000"/>
                </a:solidFill>
                <a:latin typeface="Arial" pitchFamily="34" charset="0"/>
              </a:rPr>
              <a:t>Atribuir</a:t>
            </a:r>
            <a:r>
              <a:rPr lang="en-US" dirty="0" smtClean="0">
                <a:solidFill>
                  <a:srgbClr val="000000"/>
                </a:solidFill>
                <a:latin typeface="Arial" pitchFamily="34" charset="0"/>
              </a:rPr>
              <a:t> </a:t>
            </a:r>
            <a:r>
              <a:rPr lang="en-US" dirty="0" err="1" smtClean="0">
                <a:solidFill>
                  <a:srgbClr val="000000"/>
                </a:solidFill>
                <a:latin typeface="Arial" pitchFamily="34" charset="0"/>
              </a:rPr>
              <a:t>comportamento</a:t>
            </a:r>
            <a:endParaRPr lang="en-US" dirty="0" smtClean="0">
              <a:solidFill>
                <a:srgbClr val="000000"/>
              </a:solidFill>
              <a:latin typeface="Arial" pitchFamily="34" charset="0"/>
            </a:endParaRPr>
          </a:p>
          <a:p>
            <a:pPr lvl="2">
              <a:lnSpc>
                <a:spcPct val="95000"/>
              </a:lnSpc>
              <a:buClr>
                <a:srgbClr val="000000"/>
              </a:buClr>
              <a:buSzPct val="100000"/>
              <a:buFontTx/>
              <a:buChar char="•"/>
            </a:pPr>
            <a:r>
              <a:rPr lang="pt-BR" dirty="0" smtClean="0">
                <a:solidFill>
                  <a:srgbClr val="000000"/>
                </a:solidFill>
                <a:latin typeface="Arial" pitchFamily="34" charset="0"/>
              </a:rPr>
              <a:t>Eventos</a:t>
            </a:r>
          </a:p>
          <a:p>
            <a:pPr lvl="2">
              <a:lnSpc>
                <a:spcPct val="95000"/>
              </a:lnSpc>
              <a:buClr>
                <a:srgbClr val="000000"/>
              </a:buClr>
              <a:buSzPct val="100000"/>
              <a:buFontTx/>
              <a:buChar char="•"/>
            </a:pPr>
            <a:r>
              <a:rPr lang="pt-BR" dirty="0" smtClean="0">
                <a:solidFill>
                  <a:srgbClr val="FF0000"/>
                </a:solidFill>
                <a:latin typeface="Arial" pitchFamily="34" charset="0"/>
              </a:rPr>
              <a:t>Scripts</a:t>
            </a:r>
            <a:endParaRPr lang="en-US" dirty="0">
              <a:solidFill>
                <a:srgbClr val="FF0000"/>
              </a:solidFill>
            </a:endParaRPr>
          </a:p>
          <a:p>
            <a:pPr lvl="1">
              <a:lnSpc>
                <a:spcPct val="95000"/>
              </a:lnSpc>
              <a:buClr>
                <a:srgbClr val="000000"/>
              </a:buClr>
              <a:buSzPct val="100000"/>
              <a:buFontTx/>
              <a:buChar char="•"/>
            </a:pPr>
            <a:r>
              <a:rPr lang="en-US" dirty="0" err="1" smtClean="0">
                <a:solidFill>
                  <a:srgbClr val="000000"/>
                </a:solidFill>
                <a:latin typeface="Arial" pitchFamily="34" charset="0"/>
              </a:rPr>
              <a:t>Objetos</a:t>
            </a:r>
            <a:r>
              <a:rPr lang="en-US" dirty="0" smtClean="0">
                <a:solidFill>
                  <a:srgbClr val="000000"/>
                </a:solidFill>
                <a:latin typeface="Arial" pitchFamily="34" charset="0"/>
              </a:rPr>
              <a:t> </a:t>
            </a:r>
            <a:r>
              <a:rPr lang="en-US" dirty="0" err="1" smtClean="0">
                <a:solidFill>
                  <a:srgbClr val="000000"/>
                </a:solidFill>
                <a:latin typeface="Arial" pitchFamily="34" charset="0"/>
              </a:rPr>
              <a:t>Estáticos</a:t>
            </a:r>
            <a:endParaRPr lang="en-US" dirty="0" smtClean="0">
              <a:solidFill>
                <a:srgbClr val="000000"/>
              </a:solidFill>
              <a:latin typeface="Arial" pitchFamily="34" charset="0"/>
            </a:endParaRPr>
          </a:p>
          <a:p>
            <a:pPr lvl="1">
              <a:lnSpc>
                <a:spcPct val="95000"/>
              </a:lnSpc>
              <a:buClr>
                <a:srgbClr val="000000"/>
              </a:buClr>
              <a:buSzPct val="100000"/>
              <a:buFontTx/>
              <a:buChar char="•"/>
            </a:pPr>
            <a:r>
              <a:rPr lang="pt-BR" dirty="0" smtClean="0">
                <a:solidFill>
                  <a:srgbClr val="000000"/>
                </a:solidFill>
                <a:latin typeface="Arial" pitchFamily="34" charset="0"/>
              </a:rPr>
              <a:t>Arquitetura</a:t>
            </a:r>
          </a:p>
          <a:p>
            <a:pPr lvl="2">
              <a:lnSpc>
                <a:spcPct val="95000"/>
              </a:lnSpc>
              <a:buClr>
                <a:srgbClr val="000000"/>
              </a:buClr>
              <a:buSzPct val="100000"/>
              <a:buFontTx/>
              <a:buChar char="•"/>
            </a:pPr>
            <a:r>
              <a:rPr lang="pt-BR" dirty="0" smtClean="0">
                <a:solidFill>
                  <a:srgbClr val="000000"/>
                </a:solidFill>
                <a:latin typeface="Arial" pitchFamily="34" charset="0"/>
              </a:rPr>
              <a:t>Data </a:t>
            </a:r>
            <a:r>
              <a:rPr lang="pt-BR" dirty="0" err="1" smtClean="0">
                <a:solidFill>
                  <a:srgbClr val="000000"/>
                </a:solidFill>
                <a:latin typeface="Arial" pitchFamily="34" charset="0"/>
              </a:rPr>
              <a:t>Driven</a:t>
            </a:r>
            <a:r>
              <a:rPr lang="pt-BR" dirty="0" smtClean="0">
                <a:solidFill>
                  <a:srgbClr val="000000"/>
                </a:solidFill>
                <a:latin typeface="Arial" pitchFamily="34" charset="0"/>
              </a:rPr>
              <a:t> Design</a:t>
            </a:r>
          </a:p>
          <a:p>
            <a:pPr lvl="2">
              <a:lnSpc>
                <a:spcPct val="95000"/>
              </a:lnSpc>
              <a:buClr>
                <a:srgbClr val="000000"/>
              </a:buClr>
              <a:buSzPct val="100000"/>
              <a:buFontTx/>
              <a:buChar char="•"/>
            </a:pPr>
            <a:r>
              <a:rPr lang="pt-BR" dirty="0" err="1" smtClean="0">
                <a:solidFill>
                  <a:srgbClr val="000000"/>
                </a:solidFill>
                <a:latin typeface="Arial" pitchFamily="34" charset="0"/>
              </a:rPr>
              <a:t>Component</a:t>
            </a:r>
            <a:r>
              <a:rPr lang="pt-BR" dirty="0" smtClean="0">
                <a:solidFill>
                  <a:srgbClr val="000000"/>
                </a:solidFill>
                <a:latin typeface="Arial" pitchFamily="34" charset="0"/>
              </a:rPr>
              <a:t> </a:t>
            </a:r>
            <a:r>
              <a:rPr lang="pt-BR" dirty="0" err="1" smtClean="0">
                <a:solidFill>
                  <a:srgbClr val="000000"/>
                </a:solidFill>
                <a:latin typeface="Arial" pitchFamily="34" charset="0"/>
              </a:rPr>
              <a:t>Based</a:t>
            </a:r>
            <a:endParaRPr lang="en-US" dirty="0">
              <a:solidFill>
                <a:srgbClr val="000000"/>
              </a:solidFill>
              <a:latin typeface="Arial" pitchFamily="34" charset="0"/>
            </a:endParaRPr>
          </a:p>
        </p:txBody>
      </p:sp>
      <p:pic>
        <p:nvPicPr>
          <p:cNvPr id="17413"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72000" y="2708920"/>
            <a:ext cx="4360545" cy="3489008"/>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6830968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3819525" y="981075"/>
            <a:ext cx="1915909"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fr-FR" sz="3200" b="1" dirty="0" smtClean="0">
                <a:solidFill>
                  <a:srgbClr val="6F65FF"/>
                </a:solidFill>
                <a:latin typeface="Verdana" pitchFamily="34" charset="0"/>
              </a:rPr>
              <a:t>Agenda</a:t>
            </a:r>
            <a:endParaRPr lang="fr-FR" dirty="0">
              <a:solidFill>
                <a:srgbClr val="6F65FF"/>
              </a:solidFill>
            </a:endParaRPr>
          </a:p>
        </p:txBody>
      </p:sp>
      <p:graphicFrame>
        <p:nvGraphicFramePr>
          <p:cNvPr id="2" name="Diagram 1"/>
          <p:cNvGraphicFramePr/>
          <p:nvPr>
            <p:extLst>
              <p:ext uri="{D42A27DB-BD31-4B8C-83A1-F6EECF244321}">
                <p14:modId xmlns:p14="http://schemas.microsoft.com/office/powerpoint/2010/main" xmlns="" val="1191658371"/>
              </p:ext>
            </p:extLst>
          </p:nvPr>
        </p:nvGraphicFramePr>
        <p:xfrm>
          <a:off x="2195736" y="234888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ctrTitle"/>
          </p:nvPr>
        </p:nvSpPr>
        <p:spPr>
          <a:xfrm>
            <a:off x="670882" y="1081296"/>
            <a:ext cx="8149590" cy="1051560"/>
          </a:xfrm>
        </p:spPr>
        <p:txBody>
          <a:bodyPr lIns="0" tIns="0" rIns="0" bIns="0" anchor="t"/>
          <a:lstStyle/>
          <a:p>
            <a:pPr>
              <a:lnSpc>
                <a:spcPct val="95000"/>
              </a:lnSpc>
            </a:pPr>
            <a:r>
              <a:rPr lang="en-US" dirty="0">
                <a:solidFill>
                  <a:srgbClr val="00B0F0"/>
                </a:solidFill>
                <a:latin typeface="Arial" pitchFamily="34" charset="0"/>
              </a:rPr>
              <a:t>Custom Tools</a:t>
            </a:r>
          </a:p>
        </p:txBody>
      </p:sp>
      <p:sp>
        <p:nvSpPr>
          <p:cNvPr id="18436" name="Text Box 4"/>
          <p:cNvSpPr txBox="1">
            <a:spLocks noChangeArrowheads="1"/>
          </p:cNvSpPr>
          <p:nvPr/>
        </p:nvSpPr>
        <p:spPr bwMode="auto">
          <a:xfrm>
            <a:off x="827584" y="2780928"/>
            <a:ext cx="8149590" cy="26314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imes New Roman" pitchFamily="18" charset="0"/>
              </a:defRPr>
            </a:lvl1pPr>
            <a:lvl2pPr indent="-342900">
              <a:defRPr sz="2400">
                <a:solidFill>
                  <a:schemeClr val="tx1"/>
                </a:solidFill>
                <a:latin typeface="Times New Roman" pitchFamily="18" charset="0"/>
              </a:defRPr>
            </a:lvl2pPr>
            <a:lvl3pPr marL="857250" indent="-285750">
              <a:defRPr sz="2400">
                <a:solidFill>
                  <a:schemeClr val="tx1"/>
                </a:solidFill>
                <a:latin typeface="Times New Roman" pitchFamily="18" charset="0"/>
              </a:defRPr>
            </a:lvl3pPr>
            <a:lvl4pPr marL="1257300" indent="-228600">
              <a:defRPr sz="2400">
                <a:solidFill>
                  <a:schemeClr val="tx1"/>
                </a:solidFill>
                <a:latin typeface="Times New Roman" pitchFamily="18" charset="0"/>
              </a:defRPr>
            </a:lvl4pPr>
            <a:lvl5pPr marL="1714500" indent="-228600">
              <a:defRPr sz="2400">
                <a:solidFill>
                  <a:schemeClr val="tx1"/>
                </a:solidFill>
                <a:latin typeface="Times New Roman" pitchFamily="18" charset="0"/>
              </a:defRPr>
            </a:lvl5pPr>
            <a:lvl6pPr marL="2171700" indent="-228600" fontAlgn="base">
              <a:spcBef>
                <a:spcPct val="0"/>
              </a:spcBef>
              <a:spcAft>
                <a:spcPct val="0"/>
              </a:spcAft>
              <a:defRPr sz="2400">
                <a:solidFill>
                  <a:schemeClr val="tx1"/>
                </a:solidFill>
                <a:latin typeface="Times New Roman" pitchFamily="18" charset="0"/>
              </a:defRPr>
            </a:lvl6pPr>
            <a:lvl7pPr marL="2628900" indent="-228600" fontAlgn="base">
              <a:spcBef>
                <a:spcPct val="0"/>
              </a:spcBef>
              <a:spcAft>
                <a:spcPct val="0"/>
              </a:spcAft>
              <a:defRPr sz="2400">
                <a:solidFill>
                  <a:schemeClr val="tx1"/>
                </a:solidFill>
                <a:latin typeface="Times New Roman" pitchFamily="18" charset="0"/>
              </a:defRPr>
            </a:lvl7pPr>
            <a:lvl8pPr marL="3086100" indent="-228600" fontAlgn="base">
              <a:spcBef>
                <a:spcPct val="0"/>
              </a:spcBef>
              <a:spcAft>
                <a:spcPct val="0"/>
              </a:spcAft>
              <a:defRPr sz="2400">
                <a:solidFill>
                  <a:schemeClr val="tx1"/>
                </a:solidFill>
                <a:latin typeface="Times New Roman" pitchFamily="18" charset="0"/>
              </a:defRPr>
            </a:lvl8pPr>
            <a:lvl9pPr marL="3543300" indent="-228600" fontAlgn="base">
              <a:spcBef>
                <a:spcPct val="0"/>
              </a:spcBef>
              <a:spcAft>
                <a:spcPct val="0"/>
              </a:spcAft>
              <a:defRPr sz="2400">
                <a:solidFill>
                  <a:schemeClr val="tx1"/>
                </a:solidFill>
                <a:latin typeface="Times New Roman" pitchFamily="18" charset="0"/>
              </a:defRPr>
            </a:lvl9pPr>
          </a:lstStyle>
          <a:p>
            <a:pPr lvl="1">
              <a:lnSpc>
                <a:spcPct val="95000"/>
              </a:lnSpc>
              <a:buClr>
                <a:srgbClr val="000000"/>
              </a:buClr>
              <a:buSzPct val="100000"/>
              <a:buFontTx/>
              <a:buChar char="•"/>
            </a:pPr>
            <a:r>
              <a:rPr lang="en-US" sz="3600" dirty="0">
                <a:solidFill>
                  <a:srgbClr val="000000"/>
                </a:solidFill>
                <a:latin typeface="Arial" pitchFamily="34" charset="0"/>
              </a:rPr>
              <a:t>Quest Editor</a:t>
            </a:r>
            <a:endParaRPr lang="en-US" sz="2800" dirty="0"/>
          </a:p>
          <a:p>
            <a:pPr lvl="1">
              <a:lnSpc>
                <a:spcPct val="95000"/>
              </a:lnSpc>
              <a:buClr>
                <a:srgbClr val="000000"/>
              </a:buClr>
              <a:buSzPct val="100000"/>
              <a:buFontTx/>
              <a:buChar char="•"/>
            </a:pPr>
            <a:r>
              <a:rPr lang="en-US" sz="3600" dirty="0">
                <a:solidFill>
                  <a:srgbClr val="000000"/>
                </a:solidFill>
                <a:latin typeface="Arial" pitchFamily="34" charset="0"/>
              </a:rPr>
              <a:t>Dialogue System</a:t>
            </a:r>
            <a:endParaRPr lang="en-US" sz="2800" dirty="0"/>
          </a:p>
          <a:p>
            <a:pPr lvl="1">
              <a:lnSpc>
                <a:spcPct val="95000"/>
              </a:lnSpc>
              <a:buClr>
                <a:srgbClr val="000000"/>
              </a:buClr>
              <a:buSzPct val="100000"/>
              <a:buFontTx/>
              <a:buChar char="•"/>
            </a:pPr>
            <a:r>
              <a:rPr lang="en-US" sz="3600" dirty="0">
                <a:solidFill>
                  <a:srgbClr val="000000"/>
                </a:solidFill>
                <a:latin typeface="Arial" pitchFamily="34" charset="0"/>
              </a:rPr>
              <a:t>Multiplayer </a:t>
            </a:r>
            <a:r>
              <a:rPr lang="en-US" sz="3600" dirty="0" smtClean="0">
                <a:solidFill>
                  <a:srgbClr val="000000"/>
                </a:solidFill>
                <a:latin typeface="Arial" pitchFamily="34" charset="0"/>
              </a:rPr>
              <a:t>Support (Chat, Rooms)</a:t>
            </a:r>
            <a:endParaRPr lang="en-US" sz="2800" dirty="0"/>
          </a:p>
          <a:p>
            <a:pPr lvl="1">
              <a:lnSpc>
                <a:spcPct val="95000"/>
              </a:lnSpc>
              <a:buClr>
                <a:srgbClr val="000000"/>
              </a:buClr>
              <a:buSzPct val="100000"/>
              <a:buFontTx/>
              <a:buChar char="•"/>
            </a:pPr>
            <a:r>
              <a:rPr lang="en-US" sz="3600" dirty="0" smtClean="0">
                <a:solidFill>
                  <a:srgbClr val="000000"/>
                </a:solidFill>
                <a:latin typeface="Arial" pitchFamily="34" charset="0"/>
              </a:rPr>
              <a:t>Ranking Systems</a:t>
            </a:r>
          </a:p>
          <a:p>
            <a:pPr lvl="1">
              <a:lnSpc>
                <a:spcPct val="95000"/>
              </a:lnSpc>
              <a:buClr>
                <a:srgbClr val="000000"/>
              </a:buClr>
              <a:buSzPct val="100000"/>
              <a:buFontTx/>
              <a:buChar char="•"/>
            </a:pPr>
            <a:r>
              <a:rPr lang="pt-BR" sz="3600" dirty="0" smtClean="0">
                <a:solidFill>
                  <a:srgbClr val="000000"/>
                </a:solidFill>
                <a:latin typeface="Arial" pitchFamily="34" charset="0"/>
              </a:rPr>
              <a:t>Faz parte da </a:t>
            </a:r>
            <a:r>
              <a:rPr lang="pt-BR" sz="3600" dirty="0" err="1" smtClean="0">
                <a:solidFill>
                  <a:srgbClr val="000000"/>
                </a:solidFill>
                <a:latin typeface="Arial" pitchFamily="34" charset="0"/>
              </a:rPr>
              <a:t>Engine</a:t>
            </a:r>
            <a:r>
              <a:rPr lang="pt-BR" sz="3600" dirty="0" smtClean="0">
                <a:solidFill>
                  <a:srgbClr val="000000"/>
                </a:solidFill>
                <a:latin typeface="Arial" pitchFamily="34" charset="0"/>
              </a:rPr>
              <a:t> ??!!</a:t>
            </a:r>
            <a:endParaRPr lang="en-US" sz="3600" dirty="0">
              <a:solidFill>
                <a:srgbClr val="000000"/>
              </a:solidFill>
              <a:latin typeface="Arial" pitchFamily="34" charset="0"/>
            </a:endParaRPr>
          </a:p>
        </p:txBody>
      </p:sp>
    </p:spTree>
    <p:extLst>
      <p:ext uri="{BB962C8B-B14F-4D97-AF65-F5344CB8AC3E}">
        <p14:creationId xmlns:p14="http://schemas.microsoft.com/office/powerpoint/2010/main" xmlns="" val="1166155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11760" y="2204864"/>
            <a:ext cx="4572000" cy="369332"/>
          </a:xfrm>
          <a:prstGeom prst="rect">
            <a:avLst/>
          </a:prstGeom>
        </p:spPr>
        <p:txBody>
          <a:bodyPr>
            <a:spAutoFit/>
          </a:bodyPr>
          <a:lstStyle/>
          <a:p>
            <a:endParaRPr lang="pt-BR" dirty="0"/>
          </a:p>
        </p:txBody>
      </p:sp>
      <p:sp>
        <p:nvSpPr>
          <p:cNvPr id="3" name="TextBox 2"/>
          <p:cNvSpPr txBox="1"/>
          <p:nvPr/>
        </p:nvSpPr>
        <p:spPr>
          <a:xfrm>
            <a:off x="2123728" y="1124744"/>
            <a:ext cx="6480720" cy="769441"/>
          </a:xfrm>
          <a:prstGeom prst="rect">
            <a:avLst/>
          </a:prstGeom>
          <a:noFill/>
        </p:spPr>
        <p:txBody>
          <a:bodyPr wrap="square" rtlCol="0">
            <a:spAutoFit/>
          </a:bodyPr>
          <a:lstStyle/>
          <a:p>
            <a:r>
              <a:rPr lang="en-US" sz="4400" dirty="0" smtClean="0">
                <a:solidFill>
                  <a:srgbClr val="00B0F0"/>
                </a:solidFill>
              </a:rPr>
              <a:t>Engine != Jogo ??!!</a:t>
            </a:r>
            <a:endParaRPr lang="pt-BR" sz="4400" dirty="0">
              <a:solidFill>
                <a:srgbClr val="00B0F0"/>
              </a:solidFill>
            </a:endParaRPr>
          </a:p>
        </p:txBody>
      </p:sp>
      <p:sp>
        <p:nvSpPr>
          <p:cNvPr id="5" name="TextBox 4"/>
          <p:cNvSpPr txBox="1"/>
          <p:nvPr/>
        </p:nvSpPr>
        <p:spPr>
          <a:xfrm>
            <a:off x="251520" y="2492896"/>
            <a:ext cx="7272808" cy="4247317"/>
          </a:xfrm>
          <a:prstGeom prst="rect">
            <a:avLst/>
          </a:prstGeom>
          <a:noFill/>
        </p:spPr>
        <p:txBody>
          <a:bodyPr wrap="square" rtlCol="0">
            <a:spAutoFit/>
          </a:bodyPr>
          <a:lstStyle/>
          <a:p>
            <a:r>
              <a:rPr lang="pt-BR" dirty="0" smtClean="0"/>
              <a:t>Palestra Damian Isla (SBGames 2011)</a:t>
            </a:r>
          </a:p>
          <a:p>
            <a:pPr marL="742950" lvl="1" indent="-285750">
              <a:buFont typeface="Arial" pitchFamily="34" charset="0"/>
              <a:buChar char="•"/>
            </a:pPr>
            <a:r>
              <a:rPr lang="pt-BR" dirty="0" smtClean="0">
                <a:solidFill>
                  <a:srgbClr val="FF0000"/>
                </a:solidFill>
              </a:rPr>
              <a:t>Engine = Jogo??!!</a:t>
            </a:r>
          </a:p>
          <a:p>
            <a:pPr marL="1200150" lvl="2" indent="-285750">
              <a:buFont typeface="Arial" pitchFamily="34" charset="0"/>
              <a:buChar char="•"/>
            </a:pPr>
            <a:r>
              <a:rPr lang="pt-BR" dirty="0" err="1" smtClean="0">
                <a:solidFill>
                  <a:srgbClr val="FF0000"/>
                </a:solidFill>
              </a:rPr>
              <a:t>Engines</a:t>
            </a:r>
            <a:r>
              <a:rPr lang="pt-BR" dirty="0" smtClean="0">
                <a:solidFill>
                  <a:srgbClr val="FF0000"/>
                </a:solidFill>
              </a:rPr>
              <a:t> Off </a:t>
            </a:r>
            <a:r>
              <a:rPr lang="pt-BR" dirty="0" err="1" smtClean="0">
                <a:solidFill>
                  <a:srgbClr val="FF0000"/>
                </a:solidFill>
              </a:rPr>
              <a:t>the</a:t>
            </a:r>
            <a:r>
              <a:rPr lang="pt-BR" dirty="0" smtClean="0">
                <a:solidFill>
                  <a:srgbClr val="FF0000"/>
                </a:solidFill>
              </a:rPr>
              <a:t> </a:t>
            </a:r>
            <a:r>
              <a:rPr lang="pt-BR" dirty="0" err="1" smtClean="0">
                <a:solidFill>
                  <a:srgbClr val="FF0000"/>
                </a:solidFill>
              </a:rPr>
              <a:t>Shelf</a:t>
            </a:r>
            <a:r>
              <a:rPr lang="pt-BR" dirty="0" smtClean="0">
                <a:solidFill>
                  <a:srgbClr val="FF0000"/>
                </a:solidFill>
              </a:rPr>
              <a:t>.</a:t>
            </a:r>
            <a:endParaRPr lang="pt-BR" dirty="0" smtClean="0">
              <a:solidFill>
                <a:srgbClr val="FF0000"/>
              </a:solidFill>
            </a:endParaRPr>
          </a:p>
          <a:p>
            <a:pPr marL="1200150" lvl="2" indent="-285750">
              <a:buFont typeface="Arial" pitchFamily="34" charset="0"/>
              <a:buChar char="•"/>
            </a:pPr>
            <a:r>
              <a:rPr lang="pt-BR" dirty="0" smtClean="0">
                <a:solidFill>
                  <a:srgbClr val="FF0000"/>
                </a:solidFill>
              </a:rPr>
              <a:t>Porque não se aventurar em fazer algo “do zero” ? </a:t>
            </a:r>
          </a:p>
          <a:p>
            <a:pPr marL="742950" lvl="1" indent="-285750">
              <a:buFont typeface="Arial" pitchFamily="34" charset="0"/>
              <a:buChar char="•"/>
            </a:pPr>
            <a:r>
              <a:rPr lang="pt-BR" dirty="0" smtClean="0"/>
              <a:t>Implicações</a:t>
            </a:r>
          </a:p>
          <a:p>
            <a:pPr marL="1200150" lvl="2" indent="-285750">
              <a:buFont typeface="Arial" pitchFamily="34" charset="0"/>
              <a:buChar char="•"/>
            </a:pPr>
            <a:r>
              <a:rPr lang="pt-BR" dirty="0" smtClean="0"/>
              <a:t>Processo de desenvolvimento diferenciado</a:t>
            </a:r>
          </a:p>
          <a:p>
            <a:pPr marL="1200150" lvl="2" indent="-285750">
              <a:buFont typeface="Arial" pitchFamily="34" charset="0"/>
              <a:buChar char="•"/>
            </a:pPr>
            <a:r>
              <a:rPr lang="pt-BR" dirty="0" smtClean="0">
                <a:solidFill>
                  <a:srgbClr val="FF0000"/>
                </a:solidFill>
              </a:rPr>
              <a:t>Perfil da Equipe de desenvolvimento</a:t>
            </a:r>
          </a:p>
          <a:p>
            <a:pPr marL="1657350" lvl="3" indent="-285750">
              <a:buFont typeface="Arial" pitchFamily="34" charset="0"/>
              <a:buChar char="•"/>
            </a:pPr>
            <a:r>
              <a:rPr lang="pt-BR" dirty="0" smtClean="0"/>
              <a:t>Ordem</a:t>
            </a:r>
          </a:p>
          <a:p>
            <a:pPr marL="1657350" lvl="3" indent="-285750">
              <a:buFont typeface="Arial" pitchFamily="34" charset="0"/>
              <a:buChar char="•"/>
            </a:pPr>
            <a:r>
              <a:rPr lang="pt-BR" dirty="0" smtClean="0"/>
              <a:t>Especialização</a:t>
            </a:r>
          </a:p>
          <a:p>
            <a:pPr marL="1200150" lvl="2" indent="-285750">
              <a:buFont typeface="Arial" pitchFamily="34" charset="0"/>
              <a:buChar char="•"/>
            </a:pPr>
            <a:r>
              <a:rPr lang="pt-BR" dirty="0" smtClean="0">
                <a:solidFill>
                  <a:srgbClr val="FF0000"/>
                </a:solidFill>
              </a:rPr>
              <a:t>Reutilização no </a:t>
            </a:r>
            <a:r>
              <a:rPr lang="pt-BR" dirty="0" err="1" smtClean="0">
                <a:solidFill>
                  <a:srgbClr val="FF0000"/>
                </a:solidFill>
              </a:rPr>
              <a:t>nivel</a:t>
            </a:r>
            <a:r>
              <a:rPr lang="pt-BR" dirty="0" smtClean="0">
                <a:solidFill>
                  <a:srgbClr val="FF0000"/>
                </a:solidFill>
              </a:rPr>
              <a:t> do </a:t>
            </a:r>
            <a:r>
              <a:rPr lang="pt-BR" dirty="0" err="1" smtClean="0">
                <a:solidFill>
                  <a:srgbClr val="FF0000"/>
                </a:solidFill>
              </a:rPr>
              <a:t>Middleware</a:t>
            </a:r>
            <a:endParaRPr lang="pt-BR" dirty="0" smtClean="0">
              <a:solidFill>
                <a:srgbClr val="FF0000"/>
              </a:solidFill>
            </a:endParaRPr>
          </a:p>
          <a:p>
            <a:pPr marL="1200150" lvl="2" indent="-285750">
              <a:buFont typeface="Arial" pitchFamily="34" charset="0"/>
              <a:buChar char="•"/>
            </a:pPr>
            <a:r>
              <a:rPr lang="pt-BR" dirty="0" smtClean="0"/>
              <a:t>Altíssima Customização</a:t>
            </a:r>
          </a:p>
          <a:p>
            <a:pPr marL="742950" lvl="1" indent="-285750">
              <a:buFont typeface="Arial" pitchFamily="34" charset="0"/>
              <a:buChar char="•"/>
            </a:pPr>
            <a:r>
              <a:rPr lang="pt-BR" dirty="0" err="1" smtClean="0"/>
              <a:t>Content</a:t>
            </a:r>
            <a:r>
              <a:rPr lang="pt-BR" dirty="0" smtClean="0"/>
              <a:t> </a:t>
            </a:r>
            <a:r>
              <a:rPr lang="pt-BR" dirty="0" err="1" smtClean="0"/>
              <a:t>Oriented</a:t>
            </a:r>
            <a:r>
              <a:rPr lang="pt-BR" dirty="0" smtClean="0"/>
              <a:t> Design</a:t>
            </a:r>
          </a:p>
          <a:p>
            <a:pPr marL="1200150" lvl="2" indent="-285750">
              <a:buFont typeface="Arial" pitchFamily="34" charset="0"/>
              <a:buChar char="•"/>
            </a:pPr>
            <a:r>
              <a:rPr lang="pt-BR" dirty="0" smtClean="0"/>
              <a:t>Basear o desenvolvimento na flexibilidade com o designer.</a:t>
            </a:r>
          </a:p>
          <a:p>
            <a:endParaRPr lang="pt-BR" dirty="0"/>
          </a:p>
        </p:txBody>
      </p:sp>
    </p:spTree>
    <p:extLst>
      <p:ext uri="{BB962C8B-B14F-4D97-AF65-F5344CB8AC3E}">
        <p14:creationId xmlns:p14="http://schemas.microsoft.com/office/powerpoint/2010/main" xmlns="" val="15728507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11760" y="2204864"/>
            <a:ext cx="4572000" cy="369332"/>
          </a:xfrm>
          <a:prstGeom prst="rect">
            <a:avLst/>
          </a:prstGeom>
        </p:spPr>
        <p:txBody>
          <a:bodyPr>
            <a:spAutoFit/>
          </a:bodyPr>
          <a:lstStyle/>
          <a:p>
            <a:endParaRPr lang="pt-BR" dirty="0"/>
          </a:p>
        </p:txBody>
      </p:sp>
      <p:sp>
        <p:nvSpPr>
          <p:cNvPr id="3" name="TextBox 2"/>
          <p:cNvSpPr txBox="1"/>
          <p:nvPr/>
        </p:nvSpPr>
        <p:spPr>
          <a:xfrm>
            <a:off x="755576" y="1484784"/>
            <a:ext cx="8064896" cy="523220"/>
          </a:xfrm>
          <a:prstGeom prst="rect">
            <a:avLst/>
          </a:prstGeom>
          <a:noFill/>
        </p:spPr>
        <p:txBody>
          <a:bodyPr wrap="square" rtlCol="0">
            <a:spAutoFit/>
          </a:bodyPr>
          <a:lstStyle/>
          <a:p>
            <a:r>
              <a:rPr lang="en-US" sz="2800" dirty="0" err="1" smtClean="0">
                <a:solidFill>
                  <a:srgbClr val="00B0F0"/>
                </a:solidFill>
              </a:rPr>
              <a:t>Programador</a:t>
            </a:r>
            <a:r>
              <a:rPr lang="en-US" sz="2800" dirty="0" smtClean="0">
                <a:solidFill>
                  <a:srgbClr val="00B0F0"/>
                </a:solidFill>
              </a:rPr>
              <a:t> Engine != </a:t>
            </a:r>
            <a:r>
              <a:rPr lang="en-US" sz="2800" dirty="0" err="1" smtClean="0">
                <a:solidFill>
                  <a:srgbClr val="00B0F0"/>
                </a:solidFill>
              </a:rPr>
              <a:t>Programador</a:t>
            </a:r>
            <a:r>
              <a:rPr lang="en-US" sz="2800" dirty="0" smtClean="0">
                <a:solidFill>
                  <a:srgbClr val="00B0F0"/>
                </a:solidFill>
              </a:rPr>
              <a:t> </a:t>
            </a:r>
            <a:r>
              <a:rPr lang="en-US" sz="2800" dirty="0" err="1" smtClean="0">
                <a:solidFill>
                  <a:srgbClr val="00B0F0"/>
                </a:solidFill>
              </a:rPr>
              <a:t>GamePlay</a:t>
            </a:r>
            <a:endParaRPr lang="pt-BR" sz="2800" dirty="0">
              <a:solidFill>
                <a:srgbClr val="00B0F0"/>
              </a:solidFill>
            </a:endParaRPr>
          </a:p>
        </p:txBody>
      </p:sp>
      <p:sp>
        <p:nvSpPr>
          <p:cNvPr id="4" name="TextBox 3"/>
          <p:cNvSpPr txBox="1"/>
          <p:nvPr/>
        </p:nvSpPr>
        <p:spPr>
          <a:xfrm>
            <a:off x="827584" y="2703016"/>
            <a:ext cx="4968552" cy="3785652"/>
          </a:xfrm>
          <a:prstGeom prst="rect">
            <a:avLst/>
          </a:prstGeom>
          <a:noFill/>
        </p:spPr>
        <p:txBody>
          <a:bodyPr wrap="square" rtlCol="0">
            <a:spAutoFit/>
          </a:bodyPr>
          <a:lstStyle/>
          <a:p>
            <a:pPr>
              <a:buFont typeface="Arial" pitchFamily="34" charset="0"/>
              <a:buChar char="•"/>
            </a:pPr>
            <a:r>
              <a:rPr lang="pt-BR" sz="2400" dirty="0" smtClean="0"/>
              <a:t> Conhecimentos Diferenciados</a:t>
            </a:r>
          </a:p>
          <a:p>
            <a:pPr marL="742950" lvl="1" indent="-285750">
              <a:buFont typeface="Arial" pitchFamily="34" charset="0"/>
              <a:buChar char="•"/>
            </a:pPr>
            <a:r>
              <a:rPr lang="pt-BR" sz="2400" dirty="0" smtClean="0"/>
              <a:t>Matemática</a:t>
            </a:r>
          </a:p>
          <a:p>
            <a:pPr marL="742950" lvl="1" indent="-285750">
              <a:buFont typeface="Arial" pitchFamily="34" charset="0"/>
              <a:buChar char="•"/>
            </a:pPr>
            <a:r>
              <a:rPr lang="pt-BR" sz="2400" dirty="0" smtClean="0"/>
              <a:t>Física</a:t>
            </a:r>
          </a:p>
          <a:p>
            <a:pPr marL="742950" lvl="1" indent="-285750">
              <a:buFont typeface="Arial" pitchFamily="34" charset="0"/>
              <a:buChar char="•"/>
            </a:pPr>
            <a:r>
              <a:rPr lang="pt-BR" sz="2400" dirty="0" err="1" smtClean="0"/>
              <a:t>Computacao</a:t>
            </a:r>
            <a:r>
              <a:rPr lang="pt-BR" sz="2400" dirty="0" smtClean="0"/>
              <a:t> gráfica</a:t>
            </a:r>
          </a:p>
          <a:p>
            <a:pPr>
              <a:buFont typeface="Arial" pitchFamily="34" charset="0"/>
              <a:buChar char="•"/>
            </a:pPr>
            <a:r>
              <a:rPr lang="pt-BR" sz="2400" dirty="0" smtClean="0"/>
              <a:t> Motivações Diferentes</a:t>
            </a:r>
          </a:p>
          <a:p>
            <a:pPr marL="742950" lvl="1" indent="-285750">
              <a:buFont typeface="Arial" pitchFamily="34" charset="0"/>
              <a:buChar char="•"/>
            </a:pPr>
            <a:r>
              <a:rPr lang="pt-BR" sz="2400" dirty="0" smtClean="0">
                <a:solidFill>
                  <a:srgbClr val="FF0000"/>
                </a:solidFill>
              </a:rPr>
              <a:t>Teste !!!</a:t>
            </a:r>
          </a:p>
          <a:p>
            <a:pPr>
              <a:buFont typeface="Arial" pitchFamily="34" charset="0"/>
              <a:buChar char="•"/>
            </a:pPr>
            <a:r>
              <a:rPr lang="pt-BR" sz="2400" dirty="0" smtClean="0"/>
              <a:t> Projetos com </a:t>
            </a:r>
            <a:r>
              <a:rPr lang="pt-BR" sz="2400" dirty="0" smtClean="0">
                <a:solidFill>
                  <a:srgbClr val="FF0000"/>
                </a:solidFill>
              </a:rPr>
              <a:t>Durações diferentes</a:t>
            </a:r>
          </a:p>
          <a:p>
            <a:pPr lvl="1">
              <a:buFont typeface="Arial" pitchFamily="34" charset="0"/>
              <a:buChar char="•"/>
            </a:pPr>
            <a:r>
              <a:rPr lang="pt-BR" sz="2400" dirty="0" smtClean="0"/>
              <a:t> </a:t>
            </a:r>
            <a:r>
              <a:rPr lang="pt-BR" sz="2400" dirty="0" err="1" smtClean="0"/>
              <a:t>PloobsEngine</a:t>
            </a:r>
            <a:r>
              <a:rPr lang="pt-BR" sz="2400" dirty="0" smtClean="0"/>
              <a:t> (3 anos =P)</a:t>
            </a:r>
          </a:p>
          <a:p>
            <a:pPr>
              <a:buFont typeface="Arial" pitchFamily="34" charset="0"/>
              <a:buChar char="•"/>
            </a:pPr>
            <a:r>
              <a:rPr lang="pt-BR" sz="2400" dirty="0" smtClean="0">
                <a:solidFill>
                  <a:srgbClr val="FF0000"/>
                </a:solidFill>
              </a:rPr>
              <a:t> Perfis Complementares</a:t>
            </a:r>
          </a:p>
          <a:p>
            <a:endParaRPr lang="pt-BR" sz="2400" dirty="0"/>
          </a:p>
        </p:txBody>
      </p:sp>
    </p:spTree>
    <p:extLst>
      <p:ext uri="{BB962C8B-B14F-4D97-AF65-F5344CB8AC3E}">
        <p14:creationId xmlns:p14="http://schemas.microsoft.com/office/powerpoint/2010/main" xmlns="" val="5220682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11760" y="2204864"/>
            <a:ext cx="4572000" cy="369332"/>
          </a:xfrm>
          <a:prstGeom prst="rect">
            <a:avLst/>
          </a:prstGeom>
        </p:spPr>
        <p:txBody>
          <a:bodyPr>
            <a:spAutoFit/>
          </a:bodyPr>
          <a:lstStyle/>
          <a:p>
            <a:endParaRPr lang="pt-BR" dirty="0"/>
          </a:p>
        </p:txBody>
      </p:sp>
      <p:sp>
        <p:nvSpPr>
          <p:cNvPr id="4" name="Text Box 2"/>
          <p:cNvSpPr txBox="1">
            <a:spLocks noChangeArrowheads="1"/>
          </p:cNvSpPr>
          <p:nvPr/>
        </p:nvSpPr>
        <p:spPr bwMode="auto">
          <a:xfrm>
            <a:off x="2699792" y="620688"/>
            <a:ext cx="5618846"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fr-FR" sz="3200" b="1" dirty="0" smtClean="0">
                <a:solidFill>
                  <a:srgbClr val="6F65FF"/>
                </a:solidFill>
                <a:latin typeface="Verdana" pitchFamily="34" charset="0"/>
              </a:rPr>
              <a:t>Game </a:t>
            </a:r>
            <a:r>
              <a:rPr lang="fr-FR" sz="3200" b="1" dirty="0" err="1" smtClean="0">
                <a:solidFill>
                  <a:srgbClr val="6F65FF"/>
                </a:solidFill>
                <a:latin typeface="Verdana" pitchFamily="34" charset="0"/>
              </a:rPr>
              <a:t>Engine</a:t>
            </a:r>
            <a:r>
              <a:rPr lang="fr-FR" sz="3200" b="1" dirty="0" smtClean="0">
                <a:solidFill>
                  <a:srgbClr val="6F65FF"/>
                </a:solidFill>
                <a:latin typeface="Verdana" pitchFamily="34" charset="0"/>
              </a:rPr>
              <a:t> Modules I</a:t>
            </a:r>
            <a:endParaRPr lang="fr-FR" dirty="0">
              <a:solidFill>
                <a:srgbClr val="6F65FF"/>
              </a:solidFill>
            </a:endParaRPr>
          </a:p>
        </p:txBody>
      </p:sp>
      <p:pic>
        <p:nvPicPr>
          <p:cNvPr id="6" name="Picture 5" descr="Modules-2.jpg"/>
          <p:cNvPicPr>
            <a:picLocks noChangeAspect="1"/>
          </p:cNvPicPr>
          <p:nvPr/>
        </p:nvPicPr>
        <p:blipFill>
          <a:blip r:embed="rId3" cstate="print"/>
          <a:stretch>
            <a:fillRect/>
          </a:stretch>
        </p:blipFill>
        <p:spPr>
          <a:xfrm>
            <a:off x="683568" y="1844824"/>
            <a:ext cx="8060060" cy="4668270"/>
          </a:xfrm>
          <a:prstGeom prst="rect">
            <a:avLst/>
          </a:prstGeom>
        </p:spPr>
      </p:pic>
    </p:spTree>
    <p:extLst>
      <p:ext uri="{BB962C8B-B14F-4D97-AF65-F5344CB8AC3E}">
        <p14:creationId xmlns:p14="http://schemas.microsoft.com/office/powerpoint/2010/main" xmlns="" val="6723880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odules-1.jpg"/>
          <p:cNvPicPr>
            <a:picLocks noChangeAspect="1"/>
          </p:cNvPicPr>
          <p:nvPr/>
        </p:nvPicPr>
        <p:blipFill>
          <a:blip r:embed="rId3" cstate="print"/>
          <a:stretch>
            <a:fillRect/>
          </a:stretch>
        </p:blipFill>
        <p:spPr>
          <a:xfrm>
            <a:off x="1088380" y="1268760"/>
            <a:ext cx="7444060" cy="5588668"/>
          </a:xfrm>
          <a:prstGeom prst="rect">
            <a:avLst/>
          </a:prstGeom>
        </p:spPr>
      </p:pic>
      <p:sp>
        <p:nvSpPr>
          <p:cNvPr id="2" name="Rectangle 1"/>
          <p:cNvSpPr/>
          <p:nvPr/>
        </p:nvSpPr>
        <p:spPr>
          <a:xfrm>
            <a:off x="2411760" y="2204864"/>
            <a:ext cx="4572000" cy="369332"/>
          </a:xfrm>
          <a:prstGeom prst="rect">
            <a:avLst/>
          </a:prstGeom>
        </p:spPr>
        <p:txBody>
          <a:bodyPr>
            <a:spAutoFit/>
          </a:bodyPr>
          <a:lstStyle/>
          <a:p>
            <a:endParaRPr lang="pt-BR" dirty="0"/>
          </a:p>
        </p:txBody>
      </p:sp>
      <p:sp>
        <p:nvSpPr>
          <p:cNvPr id="4" name="Text Box 2"/>
          <p:cNvSpPr txBox="1">
            <a:spLocks noChangeArrowheads="1"/>
          </p:cNvSpPr>
          <p:nvPr/>
        </p:nvSpPr>
        <p:spPr bwMode="auto">
          <a:xfrm>
            <a:off x="2699792" y="620688"/>
            <a:ext cx="5843266"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fr-FR" sz="3200" b="1" dirty="0" smtClean="0">
                <a:solidFill>
                  <a:srgbClr val="6F65FF"/>
                </a:solidFill>
                <a:latin typeface="Verdana" pitchFamily="34" charset="0"/>
              </a:rPr>
              <a:t>Game </a:t>
            </a:r>
            <a:r>
              <a:rPr lang="fr-FR" sz="3200" b="1" dirty="0" err="1" smtClean="0">
                <a:solidFill>
                  <a:srgbClr val="6F65FF"/>
                </a:solidFill>
                <a:latin typeface="Verdana" pitchFamily="34" charset="0"/>
              </a:rPr>
              <a:t>Engine</a:t>
            </a:r>
            <a:r>
              <a:rPr lang="fr-FR" sz="3200" b="1" dirty="0" smtClean="0">
                <a:solidFill>
                  <a:srgbClr val="6F65FF"/>
                </a:solidFill>
                <a:latin typeface="Verdana" pitchFamily="34" charset="0"/>
              </a:rPr>
              <a:t> Modules II</a:t>
            </a:r>
            <a:endParaRPr lang="fr-FR" dirty="0">
              <a:solidFill>
                <a:srgbClr val="6F65FF"/>
              </a:solidFill>
            </a:endParaRPr>
          </a:p>
        </p:txBody>
      </p:sp>
    </p:spTree>
    <p:extLst>
      <p:ext uri="{BB962C8B-B14F-4D97-AF65-F5344CB8AC3E}">
        <p14:creationId xmlns:p14="http://schemas.microsoft.com/office/powerpoint/2010/main" xmlns="" val="6723880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in.jpg"/>
          <p:cNvPicPr>
            <a:picLocks noChangeAspect="1"/>
          </p:cNvPicPr>
          <p:nvPr/>
        </p:nvPicPr>
        <p:blipFill>
          <a:blip r:embed="rId3" cstate="print"/>
          <a:stretch>
            <a:fillRect/>
          </a:stretch>
        </p:blipFill>
        <p:spPr>
          <a:xfrm>
            <a:off x="3166" y="0"/>
            <a:ext cx="9137668" cy="6858000"/>
          </a:xfrm>
          <a:prstGeom prst="rect">
            <a:avLst/>
          </a:prstGeom>
        </p:spPr>
      </p:pic>
      <p:sp>
        <p:nvSpPr>
          <p:cNvPr id="3" name="TextBox 2"/>
          <p:cNvSpPr txBox="1"/>
          <p:nvPr/>
        </p:nvSpPr>
        <p:spPr>
          <a:xfrm>
            <a:off x="2987824" y="3212976"/>
            <a:ext cx="2787943" cy="769441"/>
          </a:xfrm>
          <a:prstGeom prst="rect">
            <a:avLst/>
          </a:prstGeom>
          <a:noFill/>
        </p:spPr>
        <p:txBody>
          <a:bodyPr wrap="none" rtlCol="0">
            <a:spAutoFit/>
          </a:bodyPr>
          <a:lstStyle/>
          <a:p>
            <a:r>
              <a:rPr lang="pt-BR" sz="4400" b="1" dirty="0" smtClean="0">
                <a:ln>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ln>
                <a:solidFill>
                  <a:schemeClr val="bg2">
                    <a:lumMod val="20000"/>
                    <a:lumOff val="80000"/>
                  </a:schemeClr>
                </a:solidFill>
                <a:effectLst>
                  <a:outerShdw blurRad="50800" dist="38100" dir="2700000" algn="tl" rotWithShape="0">
                    <a:prstClr val="black">
                      <a:alpha val="40000"/>
                    </a:prstClr>
                  </a:outerShdw>
                </a:effectLst>
              </a:rPr>
              <a:t>Literatura</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536" y="2316936"/>
            <a:ext cx="4572000" cy="4247317"/>
          </a:xfrm>
          <a:prstGeom prst="rect">
            <a:avLst/>
          </a:prstGeom>
        </p:spPr>
        <p:txBody>
          <a:bodyPr>
            <a:spAutoFit/>
          </a:bodyPr>
          <a:lstStyle/>
          <a:p>
            <a:pPr marL="285750" indent="-285750">
              <a:buFont typeface="Arial" pitchFamily="34" charset="0"/>
              <a:buChar char="•"/>
            </a:pPr>
            <a:r>
              <a:rPr lang="en-US" dirty="0" err="1" smtClean="0"/>
              <a:t>Muitos</a:t>
            </a:r>
            <a:r>
              <a:rPr lang="en-US" dirty="0" smtClean="0"/>
              <a:t> </a:t>
            </a:r>
            <a:r>
              <a:rPr lang="en-US" dirty="0" err="1" smtClean="0"/>
              <a:t>livros</a:t>
            </a:r>
            <a:r>
              <a:rPr lang="en-US" dirty="0" smtClean="0"/>
              <a:t> </a:t>
            </a:r>
            <a:r>
              <a:rPr lang="en-US" dirty="0" err="1" smtClean="0"/>
              <a:t>sobre</a:t>
            </a:r>
            <a:r>
              <a:rPr lang="en-US" dirty="0" smtClean="0"/>
              <a:t> </a:t>
            </a:r>
            <a:r>
              <a:rPr lang="en-US" dirty="0" err="1" smtClean="0"/>
              <a:t>Computação</a:t>
            </a:r>
            <a:r>
              <a:rPr lang="en-US" dirty="0" smtClean="0"/>
              <a:t> </a:t>
            </a:r>
            <a:r>
              <a:rPr lang="en-US" dirty="0" err="1" smtClean="0"/>
              <a:t>Gráfica</a:t>
            </a:r>
            <a:endParaRPr lang="en-US" dirty="0" smtClean="0"/>
          </a:p>
          <a:p>
            <a:pPr marL="742950" lvl="2" indent="-285750">
              <a:buFont typeface="Arial" pitchFamily="34" charset="0"/>
              <a:buChar char="•"/>
            </a:pPr>
            <a:r>
              <a:rPr lang="pt-BR" dirty="0" smtClean="0"/>
              <a:t>Exemplos Didáticos</a:t>
            </a:r>
            <a:endParaRPr lang="en-US" dirty="0" smtClean="0"/>
          </a:p>
          <a:p>
            <a:pPr marL="285750" indent="-285750">
              <a:buFont typeface="Arial" pitchFamily="34" charset="0"/>
              <a:buChar char="•"/>
            </a:pPr>
            <a:r>
              <a:rPr lang="en-US" dirty="0" err="1" smtClean="0"/>
              <a:t>Muitos</a:t>
            </a:r>
            <a:r>
              <a:rPr lang="en-US" dirty="0" smtClean="0"/>
              <a:t> </a:t>
            </a:r>
            <a:r>
              <a:rPr lang="en-US" dirty="0" err="1" smtClean="0"/>
              <a:t>livros</a:t>
            </a:r>
            <a:r>
              <a:rPr lang="en-US" dirty="0" smtClean="0"/>
              <a:t> </a:t>
            </a:r>
            <a:r>
              <a:rPr lang="en-US" dirty="0" err="1" smtClean="0"/>
              <a:t>sobre</a:t>
            </a:r>
            <a:r>
              <a:rPr lang="en-US" dirty="0" smtClean="0"/>
              <a:t> </a:t>
            </a:r>
            <a:r>
              <a:rPr lang="en-US" dirty="0" err="1" smtClean="0"/>
              <a:t>Técnicas</a:t>
            </a:r>
            <a:r>
              <a:rPr lang="en-US" dirty="0" smtClean="0"/>
              <a:t> e </a:t>
            </a:r>
            <a:r>
              <a:rPr lang="en-US" dirty="0" err="1" smtClean="0"/>
              <a:t>Shaders</a:t>
            </a:r>
            <a:endParaRPr lang="en-US" dirty="0" smtClean="0"/>
          </a:p>
          <a:p>
            <a:pPr marL="742950" lvl="1" indent="-285750">
              <a:buFont typeface="Arial" pitchFamily="34" charset="0"/>
              <a:buChar char="•"/>
            </a:pPr>
            <a:r>
              <a:rPr lang="pt-BR" dirty="0" smtClean="0"/>
              <a:t>Exemplos Avançados</a:t>
            </a:r>
            <a:endParaRPr lang="en-US" dirty="0" smtClean="0"/>
          </a:p>
          <a:p>
            <a:pPr marL="285750" indent="-285750">
              <a:buFont typeface="Arial" pitchFamily="34" charset="0"/>
              <a:buChar char="•"/>
            </a:pPr>
            <a:r>
              <a:rPr lang="pt-BR" dirty="0" smtClean="0">
                <a:solidFill>
                  <a:srgbClr val="FF0000"/>
                </a:solidFill>
              </a:rPr>
              <a:t>Transição Difícil</a:t>
            </a:r>
            <a:endParaRPr lang="en-US" dirty="0" smtClean="0">
              <a:solidFill>
                <a:srgbClr val="FF0000"/>
              </a:solidFill>
            </a:endParaRPr>
          </a:p>
          <a:p>
            <a:pPr marL="285750" indent="-285750">
              <a:buFont typeface="Arial" pitchFamily="34" charset="0"/>
              <a:buChar char="•"/>
            </a:pPr>
            <a:r>
              <a:rPr lang="en-US" dirty="0" err="1" smtClean="0"/>
              <a:t>Pouca</a:t>
            </a:r>
            <a:r>
              <a:rPr lang="en-US" dirty="0" smtClean="0"/>
              <a:t> </a:t>
            </a:r>
            <a:r>
              <a:rPr lang="en-US" dirty="0" err="1" smtClean="0"/>
              <a:t>informação</a:t>
            </a:r>
            <a:r>
              <a:rPr lang="en-US" dirty="0" smtClean="0"/>
              <a:t> </a:t>
            </a:r>
            <a:r>
              <a:rPr lang="en-US" dirty="0" err="1" smtClean="0"/>
              <a:t>sobre</a:t>
            </a:r>
            <a:r>
              <a:rPr lang="en-US" dirty="0" smtClean="0"/>
              <a:t> </a:t>
            </a:r>
            <a:r>
              <a:rPr lang="en-US" dirty="0" err="1" smtClean="0"/>
              <a:t>Arquitetura</a:t>
            </a:r>
            <a:r>
              <a:rPr lang="en-US" dirty="0" smtClean="0"/>
              <a:t> e Design de Engines.</a:t>
            </a:r>
          </a:p>
          <a:p>
            <a:pPr marL="285750" indent="-285750">
              <a:buFont typeface="Arial" pitchFamily="34" charset="0"/>
              <a:buChar char="•"/>
            </a:pPr>
            <a:r>
              <a:rPr lang="en-US" dirty="0" err="1" smtClean="0"/>
              <a:t>Aproach</a:t>
            </a:r>
            <a:r>
              <a:rPr lang="en-US" dirty="0" smtClean="0"/>
              <a:t> </a:t>
            </a:r>
            <a:r>
              <a:rPr lang="en-US" dirty="0" err="1" smtClean="0"/>
              <a:t>clássico</a:t>
            </a:r>
            <a:r>
              <a:rPr lang="en-US" dirty="0" smtClean="0"/>
              <a:t> </a:t>
            </a:r>
            <a:r>
              <a:rPr lang="en-US" dirty="0" err="1" smtClean="0"/>
              <a:t>Monolítico</a:t>
            </a:r>
            <a:r>
              <a:rPr lang="en-US" dirty="0" smtClean="0"/>
              <a:t>;</a:t>
            </a:r>
          </a:p>
          <a:p>
            <a:pPr marL="742950" lvl="1" indent="-285750">
              <a:buFont typeface="Arial" pitchFamily="34" charset="0"/>
              <a:buChar char="•"/>
            </a:pPr>
            <a:r>
              <a:rPr lang="en-US" dirty="0" err="1" smtClean="0"/>
              <a:t>Didático</a:t>
            </a:r>
            <a:endParaRPr lang="en-US" dirty="0" smtClean="0"/>
          </a:p>
          <a:p>
            <a:pPr marL="742950" lvl="1" indent="-285750">
              <a:buFont typeface="Arial" pitchFamily="34" charset="0"/>
              <a:buChar char="•"/>
            </a:pPr>
            <a:r>
              <a:rPr lang="en-US" dirty="0" err="1" smtClean="0"/>
              <a:t>Inadequada</a:t>
            </a:r>
            <a:r>
              <a:rPr lang="en-US" dirty="0" smtClean="0"/>
              <a:t> </a:t>
            </a:r>
            <a:r>
              <a:rPr lang="en-US" dirty="0" err="1" smtClean="0"/>
              <a:t>para</a:t>
            </a:r>
            <a:r>
              <a:rPr lang="en-US" dirty="0" smtClean="0"/>
              <a:t> um </a:t>
            </a:r>
            <a:r>
              <a:rPr lang="en-US" dirty="0" err="1" smtClean="0"/>
              <a:t>jogo</a:t>
            </a:r>
            <a:r>
              <a:rPr lang="en-US" dirty="0" smtClean="0"/>
              <a:t> real.</a:t>
            </a:r>
          </a:p>
          <a:p>
            <a:pPr marL="1200150" lvl="2" indent="-285750">
              <a:buFont typeface="Arial" pitchFamily="34" charset="0"/>
              <a:buChar char="•"/>
            </a:pPr>
            <a:r>
              <a:rPr lang="pt-BR" dirty="0" smtClean="0"/>
              <a:t>Alto Acoplamento</a:t>
            </a:r>
            <a:endParaRPr lang="en-US" dirty="0" smtClean="0"/>
          </a:p>
          <a:p>
            <a:pPr marL="1200150" lvl="2" indent="-285750">
              <a:buFont typeface="Arial" pitchFamily="34" charset="0"/>
              <a:buChar char="•"/>
            </a:pPr>
            <a:r>
              <a:rPr lang="en-US" dirty="0" err="1" smtClean="0"/>
              <a:t>Separação</a:t>
            </a:r>
            <a:r>
              <a:rPr lang="en-US" dirty="0" smtClean="0"/>
              <a:t> da </a:t>
            </a:r>
            <a:r>
              <a:rPr lang="en-US" dirty="0" err="1" smtClean="0"/>
              <a:t>lógica</a:t>
            </a:r>
            <a:r>
              <a:rPr lang="en-US" dirty="0" smtClean="0"/>
              <a:t> no </a:t>
            </a:r>
            <a:r>
              <a:rPr lang="en-US" dirty="0" err="1" smtClean="0"/>
              <a:t>nível</a:t>
            </a:r>
            <a:r>
              <a:rPr lang="en-US" dirty="0" smtClean="0"/>
              <a:t> de classes </a:t>
            </a:r>
            <a:r>
              <a:rPr lang="en-US" dirty="0" err="1" smtClean="0"/>
              <a:t>não</a:t>
            </a:r>
            <a:r>
              <a:rPr lang="en-US" dirty="0" smtClean="0"/>
              <a:t> é </a:t>
            </a:r>
            <a:r>
              <a:rPr lang="en-US" dirty="0" err="1" smtClean="0"/>
              <a:t>suficiente</a:t>
            </a:r>
            <a:r>
              <a:rPr lang="en-US" dirty="0" smtClean="0"/>
              <a:t> </a:t>
            </a:r>
            <a:r>
              <a:rPr lang="en-US" dirty="0" err="1" smtClean="0"/>
              <a:t>para</a:t>
            </a:r>
            <a:r>
              <a:rPr lang="en-US" dirty="0" smtClean="0"/>
              <a:t> </a:t>
            </a:r>
            <a:r>
              <a:rPr lang="en-US" dirty="0" err="1" smtClean="0"/>
              <a:t>projetos</a:t>
            </a:r>
            <a:r>
              <a:rPr lang="en-US" dirty="0" smtClean="0"/>
              <a:t> com </a:t>
            </a:r>
            <a:r>
              <a:rPr lang="en-US" dirty="0" err="1" smtClean="0"/>
              <a:t>milhões</a:t>
            </a:r>
            <a:r>
              <a:rPr lang="en-US" dirty="0" smtClean="0"/>
              <a:t> de </a:t>
            </a:r>
            <a:r>
              <a:rPr lang="en-US" dirty="0" err="1" smtClean="0"/>
              <a:t>linhas</a:t>
            </a:r>
            <a:r>
              <a:rPr lang="en-US" dirty="0" smtClean="0"/>
              <a:t> de </a:t>
            </a:r>
            <a:r>
              <a:rPr lang="en-US" dirty="0" err="1" smtClean="0"/>
              <a:t>código</a:t>
            </a:r>
            <a:r>
              <a:rPr lang="en-US" dirty="0" smtClean="0"/>
              <a:t>.</a:t>
            </a:r>
          </a:p>
        </p:txBody>
      </p:sp>
      <p:sp>
        <p:nvSpPr>
          <p:cNvPr id="3" name="TextBox 2"/>
          <p:cNvSpPr txBox="1"/>
          <p:nvPr/>
        </p:nvSpPr>
        <p:spPr>
          <a:xfrm>
            <a:off x="3563888" y="1196752"/>
            <a:ext cx="2304256" cy="646331"/>
          </a:xfrm>
          <a:prstGeom prst="rect">
            <a:avLst/>
          </a:prstGeom>
          <a:noFill/>
        </p:spPr>
        <p:txBody>
          <a:bodyPr wrap="square" rtlCol="0">
            <a:spAutoFit/>
          </a:bodyPr>
          <a:lstStyle/>
          <a:p>
            <a:r>
              <a:rPr lang="en-US" sz="3600" dirty="0" err="1" smtClean="0">
                <a:solidFill>
                  <a:srgbClr val="00B0F0"/>
                </a:solidFill>
              </a:rPr>
              <a:t>Literatura</a:t>
            </a:r>
            <a:endParaRPr lang="pt-BR" sz="3600" dirty="0">
              <a:solidFill>
                <a:srgbClr val="00B0F0"/>
              </a:solidFill>
            </a:endParaRP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292080" y="3068960"/>
            <a:ext cx="3297572" cy="3142514"/>
          </a:xfrm>
          <a:prstGeom prst="rect">
            <a:avLst/>
          </a:prstGeom>
          <a:ln>
            <a:noFill/>
          </a:ln>
          <a:effectLst>
            <a:softEdge rad="1125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4547058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63688" y="1772816"/>
            <a:ext cx="5832648" cy="5632311"/>
          </a:xfrm>
          <a:prstGeom prst="rect">
            <a:avLst/>
          </a:prstGeom>
        </p:spPr>
        <p:txBody>
          <a:bodyPr wrap="square">
            <a:spAutoFit/>
          </a:bodyPr>
          <a:lstStyle/>
          <a:p>
            <a:r>
              <a:rPr lang="en-US" dirty="0" err="1" smtClean="0"/>
              <a:t>Problemas</a:t>
            </a:r>
            <a:r>
              <a:rPr lang="en-US" dirty="0" smtClean="0"/>
              <a:t> Com o Design </a:t>
            </a:r>
            <a:r>
              <a:rPr lang="en-US" dirty="0" err="1" smtClean="0"/>
              <a:t>Monolítico</a:t>
            </a:r>
            <a:r>
              <a:rPr lang="en-US" dirty="0" smtClean="0"/>
              <a:t> “</a:t>
            </a:r>
            <a:r>
              <a:rPr lang="en-US" dirty="0" err="1" smtClean="0"/>
              <a:t>Acadêmico</a:t>
            </a:r>
            <a:r>
              <a:rPr lang="en-US" dirty="0" smtClean="0"/>
              <a:t>”:</a:t>
            </a:r>
          </a:p>
          <a:p>
            <a:pPr marL="285750" indent="-285750">
              <a:buFont typeface="Arial" pitchFamily="34" charset="0"/>
              <a:buChar char="•"/>
            </a:pPr>
            <a:r>
              <a:rPr lang="en-US" dirty="0" err="1" smtClean="0"/>
              <a:t>Portabilidade</a:t>
            </a:r>
            <a:endParaRPr lang="en-US" dirty="0" smtClean="0"/>
          </a:p>
          <a:p>
            <a:pPr marL="285750" indent="-285750">
              <a:buFont typeface="Arial" pitchFamily="34" charset="0"/>
              <a:buChar char="•"/>
            </a:pPr>
            <a:r>
              <a:rPr lang="pt-BR" dirty="0" smtClean="0"/>
              <a:t>Manutenção e Extensão</a:t>
            </a:r>
          </a:p>
          <a:p>
            <a:pPr marL="742950" lvl="1" indent="-285750">
              <a:buFont typeface="Arial" pitchFamily="34" charset="0"/>
              <a:buChar char="•"/>
            </a:pPr>
            <a:r>
              <a:rPr lang="en-US" dirty="0" err="1" smtClean="0"/>
              <a:t>Mudanças</a:t>
            </a:r>
            <a:r>
              <a:rPr lang="en-US" dirty="0" smtClean="0"/>
              <a:t> </a:t>
            </a:r>
            <a:r>
              <a:rPr lang="en-US" dirty="0" err="1" smtClean="0"/>
              <a:t>alteram</a:t>
            </a:r>
            <a:r>
              <a:rPr lang="en-US" dirty="0" smtClean="0"/>
              <a:t> o </a:t>
            </a:r>
            <a:r>
              <a:rPr lang="en-US" dirty="0" err="1" smtClean="0"/>
              <a:t>sistema</a:t>
            </a:r>
            <a:r>
              <a:rPr lang="en-US" dirty="0" smtClean="0"/>
              <a:t> </a:t>
            </a:r>
            <a:r>
              <a:rPr lang="en-US" dirty="0" err="1" smtClean="0"/>
              <a:t>inteiro</a:t>
            </a:r>
            <a:endParaRPr lang="en-US" dirty="0" smtClean="0"/>
          </a:p>
          <a:p>
            <a:pPr marL="742950" lvl="1" indent="-285750">
              <a:buFont typeface="Arial" pitchFamily="34" charset="0"/>
              <a:buChar char="•"/>
            </a:pPr>
            <a:r>
              <a:rPr lang="pt-BR" dirty="0" smtClean="0">
                <a:solidFill>
                  <a:srgbClr val="FF0000"/>
                </a:solidFill>
              </a:rPr>
              <a:t>Presença da “Entidade” !!!!</a:t>
            </a:r>
            <a:endParaRPr lang="en-US" dirty="0" smtClean="0"/>
          </a:p>
          <a:p>
            <a:pPr marL="285750" indent="-285750">
              <a:buFont typeface="Arial" pitchFamily="34" charset="0"/>
              <a:buChar char="•"/>
            </a:pPr>
            <a:r>
              <a:rPr lang="en-US" dirty="0" err="1" smtClean="0"/>
              <a:t>Reusabilidade</a:t>
            </a:r>
            <a:endParaRPr lang="en-US" dirty="0" smtClean="0"/>
          </a:p>
          <a:p>
            <a:pPr marL="742950" lvl="1" indent="-285750">
              <a:buFont typeface="Arial" pitchFamily="34" charset="0"/>
              <a:buChar char="•"/>
            </a:pPr>
            <a:r>
              <a:rPr lang="en-US" dirty="0" smtClean="0"/>
              <a:t>Alto </a:t>
            </a:r>
            <a:r>
              <a:rPr lang="en-US" dirty="0" err="1" smtClean="0"/>
              <a:t>acoplamento</a:t>
            </a:r>
            <a:endParaRPr lang="en-US" dirty="0" smtClean="0"/>
          </a:p>
          <a:p>
            <a:endParaRPr lang="en-US" dirty="0" smtClean="0"/>
          </a:p>
          <a:p>
            <a:r>
              <a:rPr lang="en-US" dirty="0" err="1" smtClean="0">
                <a:solidFill>
                  <a:srgbClr val="FF0000"/>
                </a:solidFill>
              </a:rPr>
              <a:t>Sugestão</a:t>
            </a:r>
            <a:r>
              <a:rPr lang="en-US" dirty="0" smtClean="0">
                <a:solidFill>
                  <a:srgbClr val="FF0000"/>
                </a:solidFill>
              </a:rPr>
              <a:t> </a:t>
            </a:r>
            <a:r>
              <a:rPr lang="en-US" dirty="0" smtClean="0"/>
              <a:t>:</a:t>
            </a:r>
          </a:p>
          <a:p>
            <a:pPr marL="742950" lvl="1" indent="-285750">
              <a:buFont typeface="Arial" pitchFamily="34" charset="0"/>
              <a:buChar char="•"/>
            </a:pPr>
            <a:r>
              <a:rPr lang="en-US" i="1" dirty="0" smtClean="0"/>
              <a:t>Game </a:t>
            </a:r>
            <a:r>
              <a:rPr lang="en-US" i="1" dirty="0"/>
              <a:t>Programming Gems </a:t>
            </a:r>
            <a:endParaRPr lang="en-US" i="1" dirty="0" smtClean="0"/>
          </a:p>
          <a:p>
            <a:pPr marL="742950" lvl="1" indent="-285750">
              <a:buFont typeface="Arial" pitchFamily="34" charset="0"/>
              <a:buChar char="•"/>
            </a:pPr>
            <a:r>
              <a:rPr lang="en-US" i="1" dirty="0" smtClean="0"/>
              <a:t>AI </a:t>
            </a:r>
            <a:r>
              <a:rPr lang="en-US" i="1" dirty="0"/>
              <a:t>Game Programming Wisdom </a:t>
            </a:r>
            <a:endParaRPr lang="en-US" i="1" dirty="0" smtClean="0"/>
          </a:p>
          <a:p>
            <a:pPr marL="742950" lvl="1" indent="-285750">
              <a:buFont typeface="Arial" pitchFamily="34" charset="0"/>
              <a:buChar char="•"/>
            </a:pPr>
            <a:r>
              <a:rPr lang="pt-BR" i="1" dirty="0" smtClean="0"/>
              <a:t>Real Time </a:t>
            </a:r>
            <a:r>
              <a:rPr lang="pt-BR" i="1" dirty="0" err="1" smtClean="0"/>
              <a:t>Rendering</a:t>
            </a:r>
            <a:endParaRPr lang="en-US" i="1" dirty="0" smtClean="0"/>
          </a:p>
          <a:p>
            <a:endParaRPr lang="en-US" dirty="0" smtClean="0"/>
          </a:p>
          <a:p>
            <a:pPr marL="285750" indent="-285750">
              <a:buFont typeface="Arial" pitchFamily="34" charset="0"/>
              <a:buChar char="•"/>
            </a:pPr>
            <a:r>
              <a:rPr lang="en-US" dirty="0" err="1" smtClean="0"/>
              <a:t>Pedaços</a:t>
            </a:r>
            <a:r>
              <a:rPr lang="en-US" dirty="0" smtClean="0"/>
              <a:t> de </a:t>
            </a:r>
            <a:r>
              <a:rPr lang="en-US" dirty="0" err="1" smtClean="0"/>
              <a:t>código</a:t>
            </a:r>
            <a:r>
              <a:rPr lang="en-US" dirty="0" smtClean="0"/>
              <a:t> </a:t>
            </a:r>
            <a:r>
              <a:rPr lang="en-US" dirty="0" err="1" smtClean="0"/>
              <a:t>que</a:t>
            </a:r>
            <a:r>
              <a:rPr lang="en-US" dirty="0" smtClean="0"/>
              <a:t> </a:t>
            </a:r>
            <a:r>
              <a:rPr lang="en-US" dirty="0" err="1" smtClean="0"/>
              <a:t>oferecem</a:t>
            </a:r>
            <a:r>
              <a:rPr lang="en-US" dirty="0" smtClean="0"/>
              <a:t> </a:t>
            </a:r>
            <a:r>
              <a:rPr lang="en-US" dirty="0" err="1" smtClean="0"/>
              <a:t>soluções</a:t>
            </a:r>
            <a:r>
              <a:rPr lang="en-US" dirty="0" smtClean="0"/>
              <a:t>  </a:t>
            </a:r>
            <a:r>
              <a:rPr lang="en-US" dirty="0" err="1" smtClean="0"/>
              <a:t>elegantes</a:t>
            </a:r>
            <a:r>
              <a:rPr lang="en-US" dirty="0" smtClean="0"/>
              <a:t> e </a:t>
            </a:r>
            <a:r>
              <a:rPr lang="en-US" dirty="0" err="1" smtClean="0"/>
              <a:t>independente</a:t>
            </a:r>
            <a:r>
              <a:rPr lang="en-US" dirty="0" smtClean="0"/>
              <a:t> de </a:t>
            </a:r>
            <a:r>
              <a:rPr lang="en-US" dirty="0" err="1" smtClean="0"/>
              <a:t>arquiteturas</a:t>
            </a:r>
            <a:r>
              <a:rPr lang="en-US" dirty="0" smtClean="0"/>
              <a:t> </a:t>
            </a:r>
            <a:r>
              <a:rPr lang="en-US" dirty="0" err="1" smtClean="0"/>
              <a:t>para</a:t>
            </a:r>
            <a:r>
              <a:rPr lang="en-US" dirty="0" smtClean="0"/>
              <a:t> </a:t>
            </a:r>
            <a:r>
              <a:rPr lang="en-US" dirty="0" err="1" smtClean="0"/>
              <a:t>problemas</a:t>
            </a:r>
            <a:r>
              <a:rPr lang="en-US" dirty="0" smtClean="0"/>
              <a:t> </a:t>
            </a:r>
            <a:r>
              <a:rPr lang="en-US" dirty="0" err="1" smtClean="0"/>
              <a:t>clássicos</a:t>
            </a:r>
            <a:r>
              <a:rPr lang="en-US" dirty="0" smtClean="0"/>
              <a:t>.</a:t>
            </a:r>
            <a:endParaRPr lang="en-US" dirty="0"/>
          </a:p>
          <a:p>
            <a:pPr marL="285750" indent="-285750">
              <a:buFont typeface="Arial" pitchFamily="34" charset="0"/>
              <a:buChar char="•"/>
            </a:pPr>
            <a:r>
              <a:rPr lang="en-US" dirty="0" err="1" smtClean="0">
                <a:solidFill>
                  <a:srgbClr val="FF0000"/>
                </a:solidFill>
              </a:rPr>
              <a:t>Exemplos</a:t>
            </a:r>
            <a:r>
              <a:rPr lang="en-US" dirty="0" smtClean="0">
                <a:solidFill>
                  <a:srgbClr val="FF0000"/>
                </a:solidFill>
              </a:rPr>
              <a:t> REAIS !!!! </a:t>
            </a:r>
          </a:p>
          <a:p>
            <a:pPr marL="742950" lvl="1" indent="-285750">
              <a:buFont typeface="Arial" pitchFamily="34" charset="0"/>
              <a:buChar char="•"/>
            </a:pPr>
            <a:r>
              <a:rPr lang="en-US" dirty="0" err="1" smtClean="0"/>
              <a:t>Utilizados</a:t>
            </a:r>
            <a:r>
              <a:rPr lang="en-US" dirty="0" smtClean="0"/>
              <a:t> </a:t>
            </a:r>
            <a:r>
              <a:rPr lang="en-US" dirty="0" err="1" smtClean="0"/>
              <a:t>em</a:t>
            </a:r>
            <a:r>
              <a:rPr lang="en-US" dirty="0" smtClean="0"/>
              <a:t> </a:t>
            </a:r>
            <a:r>
              <a:rPr lang="en-US" dirty="0" err="1" smtClean="0"/>
              <a:t>grandes</a:t>
            </a:r>
            <a:r>
              <a:rPr lang="en-US" dirty="0" smtClean="0"/>
              <a:t> </a:t>
            </a:r>
            <a:r>
              <a:rPr lang="en-US" dirty="0" err="1" smtClean="0"/>
              <a:t>projetos</a:t>
            </a:r>
            <a:r>
              <a:rPr lang="en-US" dirty="0" smtClean="0"/>
              <a:t> de </a:t>
            </a:r>
            <a:r>
              <a:rPr lang="en-US" dirty="0" err="1" smtClean="0"/>
              <a:t>jogos</a:t>
            </a:r>
            <a:r>
              <a:rPr lang="en-US" dirty="0" smtClean="0"/>
              <a:t>.</a:t>
            </a:r>
          </a:p>
          <a:p>
            <a:endParaRPr lang="en-US" dirty="0"/>
          </a:p>
          <a:p>
            <a:pPr marL="742950" lvl="1" indent="-285750">
              <a:buFont typeface="Arial" pitchFamily="34" charset="0"/>
              <a:buChar char="•"/>
            </a:pPr>
            <a:endParaRPr lang="en-US" dirty="0" smtClean="0"/>
          </a:p>
        </p:txBody>
      </p:sp>
      <p:sp>
        <p:nvSpPr>
          <p:cNvPr id="3" name="Rectangle 2"/>
          <p:cNvSpPr/>
          <p:nvPr/>
        </p:nvSpPr>
        <p:spPr>
          <a:xfrm>
            <a:off x="3491880" y="764704"/>
            <a:ext cx="2133918" cy="646331"/>
          </a:xfrm>
          <a:prstGeom prst="rect">
            <a:avLst/>
          </a:prstGeom>
        </p:spPr>
        <p:txBody>
          <a:bodyPr wrap="none">
            <a:spAutoFit/>
          </a:bodyPr>
          <a:lstStyle/>
          <a:p>
            <a:r>
              <a:rPr lang="en-US" sz="3600" dirty="0" err="1" smtClean="0">
                <a:solidFill>
                  <a:srgbClr val="00B0F0"/>
                </a:solidFill>
              </a:rPr>
              <a:t>Literatura</a:t>
            </a:r>
            <a:endParaRPr lang="pt-BR" sz="3600" dirty="0">
              <a:solidFill>
                <a:srgbClr val="00B0F0"/>
              </a:solidFill>
            </a:endParaRPr>
          </a:p>
        </p:txBody>
      </p:sp>
    </p:spTree>
    <p:extLst>
      <p:ext uri="{BB962C8B-B14F-4D97-AF65-F5344CB8AC3E}">
        <p14:creationId xmlns:p14="http://schemas.microsoft.com/office/powerpoint/2010/main" xmlns="" val="5189682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411760" y="2204864"/>
            <a:ext cx="4572000" cy="369332"/>
          </a:xfrm>
          <a:prstGeom prst="rect">
            <a:avLst/>
          </a:prstGeom>
        </p:spPr>
        <p:txBody>
          <a:bodyPr>
            <a:spAutoFit/>
          </a:bodyPr>
          <a:lstStyle/>
          <a:p>
            <a:endParaRPr lang="pt-BR" dirty="0"/>
          </a:p>
        </p:txBody>
      </p:sp>
      <p:sp>
        <p:nvSpPr>
          <p:cNvPr id="4" name="Rectangle 3"/>
          <p:cNvSpPr/>
          <p:nvPr/>
        </p:nvSpPr>
        <p:spPr>
          <a:xfrm>
            <a:off x="1115616" y="1700808"/>
            <a:ext cx="6552728" cy="4524315"/>
          </a:xfrm>
          <a:prstGeom prst="rect">
            <a:avLst/>
          </a:prstGeom>
        </p:spPr>
        <p:txBody>
          <a:bodyPr wrap="square">
            <a:spAutoFit/>
          </a:bodyPr>
          <a:lstStyle/>
          <a:p>
            <a:pPr marL="285750" indent="-285750">
              <a:buFont typeface="Arial" pitchFamily="34" charset="0"/>
              <a:buChar char="•"/>
            </a:pPr>
            <a:endParaRPr lang="pt-BR" sz="1600" dirty="0"/>
          </a:p>
          <a:p>
            <a:r>
              <a:rPr lang="en-US" sz="1600" b="1" i="1" dirty="0"/>
              <a:t>The First and Only Real Attempt at Game Architecture </a:t>
            </a:r>
            <a:endParaRPr lang="en-US" sz="1600" dirty="0"/>
          </a:p>
          <a:p>
            <a:pPr marL="285750" indent="-285750">
              <a:buFont typeface="Arial" pitchFamily="34" charset="0"/>
              <a:buChar char="•"/>
            </a:pPr>
            <a:r>
              <a:rPr lang="en-US" sz="1600" dirty="0">
                <a:solidFill>
                  <a:srgbClr val="3399FF"/>
                </a:solidFill>
              </a:rPr>
              <a:t>Andrew </a:t>
            </a:r>
            <a:r>
              <a:rPr lang="en-US" sz="1600" dirty="0" err="1">
                <a:solidFill>
                  <a:srgbClr val="3399FF"/>
                </a:solidFill>
              </a:rPr>
              <a:t>Rollings’s</a:t>
            </a:r>
            <a:r>
              <a:rPr lang="en-US" sz="1600" dirty="0">
                <a:solidFill>
                  <a:srgbClr val="3399FF"/>
                </a:solidFill>
              </a:rPr>
              <a:t> and Dave Morris’s </a:t>
            </a:r>
            <a:r>
              <a:rPr lang="en-US" sz="1600" i="1" dirty="0">
                <a:solidFill>
                  <a:srgbClr val="3399FF"/>
                </a:solidFill>
              </a:rPr>
              <a:t>Game Architecture and Design </a:t>
            </a:r>
            <a:r>
              <a:rPr lang="en-US" sz="1600" dirty="0"/>
              <a:t>is the only book on the market right now that discusses games in terms of their architecture. </a:t>
            </a:r>
            <a:endParaRPr lang="en-US" sz="1600" dirty="0" smtClean="0"/>
          </a:p>
          <a:p>
            <a:pPr marL="285750" indent="-285750">
              <a:buFont typeface="Arial" pitchFamily="34" charset="0"/>
              <a:buChar char="•"/>
            </a:pPr>
            <a:r>
              <a:rPr lang="en-US" sz="1600" dirty="0" smtClean="0"/>
              <a:t>The </a:t>
            </a:r>
            <a:r>
              <a:rPr lang="en-US" sz="1600" dirty="0"/>
              <a:t>book proposes to design around the quote by Dave Roderick, “A game is just a real-time database with a pretty front end.” While that statement might seem correct, this thesis proposes the slightly modified statement – games are a system of systems operating on a database with a pretty front end. </a:t>
            </a:r>
          </a:p>
          <a:p>
            <a:pPr marL="285750" indent="-285750">
              <a:buFont typeface="Arial" pitchFamily="34" charset="0"/>
              <a:buChar char="•"/>
            </a:pPr>
            <a:r>
              <a:rPr lang="en-US" sz="1600" dirty="0"/>
              <a:t>The book gives an excellent introduction into the roots of game development and why architecture and software engineering practices have never really taken hold in this area of software. </a:t>
            </a:r>
            <a:endParaRPr lang="en-US" sz="1600" dirty="0" smtClean="0"/>
          </a:p>
          <a:p>
            <a:pPr marL="285750" indent="-285750">
              <a:buFont typeface="Arial" pitchFamily="34" charset="0"/>
              <a:buChar char="•"/>
            </a:pPr>
            <a:r>
              <a:rPr lang="en-US" sz="1600" dirty="0" smtClean="0"/>
              <a:t>The </a:t>
            </a:r>
            <a:r>
              <a:rPr lang="en-US" sz="1600" dirty="0"/>
              <a:t>authors attribute the lack of engineering practices to the origins and attitudes of game developers. Games originated from solo programmers who hand coded every line, and that solo attitude still prevails in the industry today. Not using third party components is still a point of pride for many developers. </a:t>
            </a:r>
            <a:endParaRPr lang="pt-BR" sz="1600" dirty="0"/>
          </a:p>
        </p:txBody>
      </p:sp>
    </p:spTree>
    <p:extLst>
      <p:ext uri="{BB962C8B-B14F-4D97-AF65-F5344CB8AC3E}">
        <p14:creationId xmlns:p14="http://schemas.microsoft.com/office/powerpoint/2010/main" xmlns="" val="1830378346"/>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main.jpg"/>
          <p:cNvPicPr>
            <a:picLocks noChangeAspect="1"/>
          </p:cNvPicPr>
          <p:nvPr/>
        </p:nvPicPr>
        <p:blipFill>
          <a:blip r:embed="rId3" cstate="print"/>
          <a:stretch>
            <a:fillRect/>
          </a:stretch>
        </p:blipFill>
        <p:spPr>
          <a:xfrm>
            <a:off x="3166" y="0"/>
            <a:ext cx="9137668" cy="6858000"/>
          </a:xfrm>
          <a:prstGeom prst="rect">
            <a:avLst/>
          </a:prstGeom>
        </p:spPr>
      </p:pic>
      <p:sp>
        <p:nvSpPr>
          <p:cNvPr id="3" name="TextBox 2"/>
          <p:cNvSpPr txBox="1"/>
          <p:nvPr/>
        </p:nvSpPr>
        <p:spPr>
          <a:xfrm>
            <a:off x="1475656" y="3284984"/>
            <a:ext cx="6878678" cy="769441"/>
          </a:xfrm>
          <a:prstGeom prst="rect">
            <a:avLst/>
          </a:prstGeom>
          <a:noFill/>
        </p:spPr>
        <p:txBody>
          <a:bodyPr wrap="none" rtlCol="0">
            <a:spAutoFit/>
          </a:bodyPr>
          <a:lstStyle/>
          <a:p>
            <a:pPr algn="ctr"/>
            <a:r>
              <a:rPr lang="pt-BR" sz="4400" b="1" dirty="0" smtClean="0">
                <a:ln>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ln>
                <a:solidFill>
                  <a:schemeClr val="bg2">
                    <a:lumMod val="20000"/>
                    <a:lumOff val="80000"/>
                  </a:schemeClr>
                </a:solidFill>
                <a:effectLst>
                  <a:outerShdw blurRad="50800" dist="38100" dir="2700000" algn="tl" rotWithShape="0">
                    <a:prstClr val="black">
                      <a:alpha val="40000"/>
                    </a:prstClr>
                  </a:outerShdw>
                </a:effectLst>
              </a:rPr>
              <a:t>Basic Game Architecture</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543995" y="1254342"/>
            <a:ext cx="3334567" cy="8617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fr-FR" sz="3200" b="1" dirty="0" err="1" smtClean="0">
                <a:solidFill>
                  <a:srgbClr val="6F65FF"/>
                </a:solidFill>
                <a:latin typeface="Verdana" pitchFamily="34" charset="0"/>
              </a:rPr>
              <a:t>Apresentacao</a:t>
            </a:r>
            <a:endParaRPr lang="fr-FR" sz="3200" b="1" dirty="0" smtClean="0">
              <a:solidFill>
                <a:srgbClr val="6F65FF"/>
              </a:solidFill>
              <a:latin typeface="Verdana" pitchFamily="34" charset="0"/>
            </a:endParaRPr>
          </a:p>
          <a:p>
            <a:endParaRPr lang="fr-FR" dirty="0">
              <a:solidFill>
                <a:srgbClr val="6F65FF"/>
              </a:solidFill>
            </a:endParaRPr>
          </a:p>
        </p:txBody>
      </p:sp>
      <p:graphicFrame>
        <p:nvGraphicFramePr>
          <p:cNvPr id="3" name="Diagram 2"/>
          <p:cNvGraphicFramePr/>
          <p:nvPr>
            <p:extLst>
              <p:ext uri="{D42A27DB-BD31-4B8C-83A1-F6EECF244321}">
                <p14:modId xmlns:p14="http://schemas.microsoft.com/office/powerpoint/2010/main" xmlns="" val="1213399842"/>
              </p:ext>
            </p:extLst>
          </p:nvPr>
        </p:nvGraphicFramePr>
        <p:xfrm>
          <a:off x="2163278" y="2564904"/>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411760" y="2204864"/>
            <a:ext cx="4572000" cy="369332"/>
          </a:xfrm>
          <a:prstGeom prst="rect">
            <a:avLst/>
          </a:prstGeom>
        </p:spPr>
        <p:txBody>
          <a:bodyPr>
            <a:spAutoFit/>
          </a:bodyPr>
          <a:lstStyle/>
          <a:p>
            <a:endParaRPr lang="pt-BR" dirty="0"/>
          </a:p>
        </p:txBody>
      </p:sp>
      <p:pic>
        <p:nvPicPr>
          <p:cNvPr id="12294" name="Picture 6" descr="http://imagenes.mailxmail.com/cursos/imagenes/4/8/el-game-loop_5184_18_1.gi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5536" y="1143000"/>
            <a:ext cx="2228850" cy="5715000"/>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pic>
        <p:nvPicPr>
          <p:cNvPr id="12296" name="Picture 8" descr="http://gamedeveloper.com.br/blog/wp-content/uploads/2010/03/2005-07-21-gameloop.gif"/>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393481" y="2433786"/>
            <a:ext cx="4019550" cy="4019550"/>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4283968" y="1143000"/>
            <a:ext cx="2699792" cy="461665"/>
          </a:xfrm>
          <a:prstGeom prst="rect">
            <a:avLst/>
          </a:prstGeom>
          <a:noFill/>
        </p:spPr>
        <p:txBody>
          <a:bodyPr wrap="square" rtlCol="0">
            <a:spAutoFit/>
          </a:bodyPr>
          <a:lstStyle/>
          <a:p>
            <a:r>
              <a:rPr lang="en-US" sz="2400" dirty="0" smtClean="0">
                <a:solidFill>
                  <a:srgbClr val="00B0F0"/>
                </a:solidFill>
              </a:rPr>
              <a:t>Game Loop</a:t>
            </a:r>
            <a:endParaRPr lang="pt-BR" sz="2400" dirty="0">
              <a:solidFill>
                <a:srgbClr val="00B0F0"/>
              </a:solidFill>
            </a:endParaRPr>
          </a:p>
        </p:txBody>
      </p:sp>
    </p:spTree>
    <p:extLst>
      <p:ext uri="{BB962C8B-B14F-4D97-AF65-F5344CB8AC3E}">
        <p14:creationId xmlns:p14="http://schemas.microsoft.com/office/powerpoint/2010/main" xmlns="" val="4286878844"/>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411760" y="2204864"/>
            <a:ext cx="4572000" cy="369332"/>
          </a:xfrm>
          <a:prstGeom prst="rect">
            <a:avLst/>
          </a:prstGeom>
        </p:spPr>
        <p:txBody>
          <a:bodyPr>
            <a:spAutoFit/>
          </a:bodyPr>
          <a:lstStyle/>
          <a:p>
            <a:endParaRPr lang="pt-BR" dirty="0"/>
          </a:p>
        </p:txBody>
      </p:sp>
      <p:pic>
        <p:nvPicPr>
          <p:cNvPr id="12290" name="Picture 2" descr="http://www.gamasutra.com/features/20060906/Figure1.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99" y="3501008"/>
            <a:ext cx="2732031" cy="26642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2292" name="Picture 4" descr="http://www.gamasutra.com/features/20060906/Figure2.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99992" y="4624958"/>
            <a:ext cx="2787030" cy="21211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5" name="Picture 2" descr="http://www.gamasutra.com/features/20060906/Figure3.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240195" y="2204864"/>
            <a:ext cx="3356801" cy="20005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2627784" y="1196752"/>
            <a:ext cx="4392488" cy="461665"/>
          </a:xfrm>
          <a:prstGeom prst="rect">
            <a:avLst/>
          </a:prstGeom>
          <a:noFill/>
        </p:spPr>
        <p:txBody>
          <a:bodyPr wrap="square" rtlCol="0">
            <a:spAutoFit/>
          </a:bodyPr>
          <a:lstStyle/>
          <a:p>
            <a:r>
              <a:rPr lang="en-US" sz="2400" dirty="0" err="1" smtClean="0">
                <a:solidFill>
                  <a:srgbClr val="00B0F0"/>
                </a:solidFill>
              </a:rPr>
              <a:t>MultiThreading</a:t>
            </a:r>
            <a:r>
              <a:rPr lang="en-US" sz="2400" dirty="0" smtClean="0">
                <a:solidFill>
                  <a:srgbClr val="00B0F0"/>
                </a:solidFill>
              </a:rPr>
              <a:t> Game Loop</a:t>
            </a:r>
            <a:endParaRPr lang="pt-BR" sz="2400" dirty="0">
              <a:solidFill>
                <a:srgbClr val="00B0F0"/>
              </a:solidFill>
            </a:endParaRPr>
          </a:p>
        </p:txBody>
      </p:sp>
    </p:spTree>
    <p:extLst>
      <p:ext uri="{BB962C8B-B14F-4D97-AF65-F5344CB8AC3E}">
        <p14:creationId xmlns:p14="http://schemas.microsoft.com/office/powerpoint/2010/main" xmlns="" val="1852736220"/>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411760" y="2204864"/>
            <a:ext cx="4572000" cy="369332"/>
          </a:xfrm>
          <a:prstGeom prst="rect">
            <a:avLst/>
          </a:prstGeom>
        </p:spPr>
        <p:txBody>
          <a:bodyPr>
            <a:spAutoFit/>
          </a:bodyPr>
          <a:lstStyle/>
          <a:p>
            <a:endParaRPr lang="pt-BR"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411760" y="1988840"/>
            <a:ext cx="4827240" cy="46720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extBox 2"/>
          <p:cNvSpPr txBox="1"/>
          <p:nvPr/>
        </p:nvSpPr>
        <p:spPr>
          <a:xfrm>
            <a:off x="3851920" y="1124744"/>
            <a:ext cx="3384376" cy="461665"/>
          </a:xfrm>
          <a:prstGeom prst="rect">
            <a:avLst/>
          </a:prstGeom>
          <a:noFill/>
        </p:spPr>
        <p:txBody>
          <a:bodyPr wrap="square" rtlCol="0">
            <a:spAutoFit/>
          </a:bodyPr>
          <a:lstStyle/>
          <a:p>
            <a:r>
              <a:rPr lang="en-US" sz="2400" dirty="0" smtClean="0">
                <a:solidFill>
                  <a:srgbClr val="00B0F0"/>
                </a:solidFill>
              </a:rPr>
              <a:t>Typical Game Object</a:t>
            </a:r>
            <a:endParaRPr lang="pt-BR" sz="2400" dirty="0">
              <a:solidFill>
                <a:srgbClr val="00B0F0"/>
              </a:solidFill>
            </a:endParaRPr>
          </a:p>
        </p:txBody>
      </p:sp>
    </p:spTree>
    <p:extLst>
      <p:ext uri="{BB962C8B-B14F-4D97-AF65-F5344CB8AC3E}">
        <p14:creationId xmlns:p14="http://schemas.microsoft.com/office/powerpoint/2010/main" xmlns="" val="3265801410"/>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411760" y="2204864"/>
            <a:ext cx="4572000" cy="369332"/>
          </a:xfrm>
          <a:prstGeom prst="rect">
            <a:avLst/>
          </a:prstGeom>
        </p:spPr>
        <p:txBody>
          <a:bodyPr>
            <a:spAutoFit/>
          </a:bodyPr>
          <a:lstStyle/>
          <a:p>
            <a:endParaRPr lang="pt-BR" dirty="0"/>
          </a:p>
        </p:txBody>
      </p:sp>
      <p:sp>
        <p:nvSpPr>
          <p:cNvPr id="3" name="Rectangle 2"/>
          <p:cNvSpPr/>
          <p:nvPr/>
        </p:nvSpPr>
        <p:spPr>
          <a:xfrm>
            <a:off x="737320" y="2206482"/>
            <a:ext cx="7920880" cy="3323987"/>
          </a:xfrm>
          <a:prstGeom prst="rect">
            <a:avLst/>
          </a:prstGeom>
        </p:spPr>
        <p:txBody>
          <a:bodyPr wrap="square">
            <a:spAutoFit/>
          </a:bodyPr>
          <a:lstStyle/>
          <a:p>
            <a:endParaRPr lang="pt-BR" sz="1400" b="1" dirty="0" smtClean="0"/>
          </a:p>
          <a:p>
            <a:pPr marL="285750" indent="-285750">
              <a:buFont typeface="Arial" pitchFamily="34" charset="0"/>
              <a:buChar char="•"/>
            </a:pPr>
            <a:r>
              <a:rPr lang="pt-BR" sz="1400" b="1" dirty="0" smtClean="0"/>
              <a:t>Modularidade</a:t>
            </a:r>
            <a:endParaRPr lang="pt-BR" sz="1400" b="1" dirty="0"/>
          </a:p>
          <a:p>
            <a:r>
              <a:rPr lang="en-US" sz="1400" dirty="0" err="1" smtClean="0"/>
              <a:t>Separando</a:t>
            </a:r>
            <a:r>
              <a:rPr lang="en-US" sz="1400" dirty="0" smtClean="0"/>
              <a:t> o </a:t>
            </a:r>
            <a:r>
              <a:rPr lang="en-US" sz="1400" dirty="0" err="1" smtClean="0"/>
              <a:t>projeto</a:t>
            </a:r>
            <a:r>
              <a:rPr lang="en-US" sz="1400" dirty="0" smtClean="0"/>
              <a:t> </a:t>
            </a:r>
            <a:r>
              <a:rPr lang="en-US" sz="1400" dirty="0" err="1" smtClean="0"/>
              <a:t>em</a:t>
            </a:r>
            <a:r>
              <a:rPr lang="en-US" sz="1400" dirty="0" smtClean="0"/>
              <a:t> </a:t>
            </a:r>
            <a:r>
              <a:rPr lang="en-US" sz="1400" dirty="0" err="1" smtClean="0"/>
              <a:t>módulos</a:t>
            </a:r>
            <a:r>
              <a:rPr lang="en-US" sz="1400" dirty="0" smtClean="0"/>
              <a:t> </a:t>
            </a:r>
            <a:r>
              <a:rPr lang="en-US" sz="1400" dirty="0" err="1" smtClean="0"/>
              <a:t>completamente</a:t>
            </a:r>
            <a:r>
              <a:rPr lang="en-US" sz="1400" dirty="0" smtClean="0"/>
              <a:t> </a:t>
            </a:r>
            <a:r>
              <a:rPr lang="en-US" sz="1400" dirty="0" err="1" smtClean="0"/>
              <a:t>encapsulados</a:t>
            </a:r>
            <a:r>
              <a:rPr lang="en-US" sz="1400" dirty="0" smtClean="0"/>
              <a:t> </a:t>
            </a:r>
            <a:r>
              <a:rPr lang="en-US" sz="1400" dirty="0" err="1" smtClean="0"/>
              <a:t>permitindo</a:t>
            </a:r>
            <a:r>
              <a:rPr lang="en-US" sz="1400" dirty="0" smtClean="0"/>
              <a:t> a </a:t>
            </a:r>
            <a:r>
              <a:rPr lang="en-US" sz="1400" dirty="0" err="1" smtClean="0"/>
              <a:t>cada</a:t>
            </a:r>
            <a:r>
              <a:rPr lang="en-US" sz="1400" dirty="0" smtClean="0"/>
              <a:t> um ser </a:t>
            </a:r>
            <a:r>
              <a:rPr lang="en-US" sz="1400" dirty="0" err="1" smtClean="0"/>
              <a:t>independentemente</a:t>
            </a:r>
            <a:r>
              <a:rPr lang="en-US" sz="1400" dirty="0" smtClean="0"/>
              <a:t> </a:t>
            </a:r>
            <a:r>
              <a:rPr lang="en-US" sz="1400" dirty="0" err="1" smtClean="0"/>
              <a:t>testado</a:t>
            </a:r>
            <a:r>
              <a:rPr lang="en-US" sz="1400" dirty="0" smtClean="0"/>
              <a:t>, </a:t>
            </a:r>
            <a:r>
              <a:rPr lang="en-US" sz="1400" dirty="0" err="1" smtClean="0"/>
              <a:t>modificado</a:t>
            </a:r>
            <a:r>
              <a:rPr lang="en-US" sz="1400" dirty="0" smtClean="0"/>
              <a:t> </a:t>
            </a:r>
            <a:r>
              <a:rPr lang="en-US" sz="1400" dirty="0" err="1" smtClean="0"/>
              <a:t>ou</a:t>
            </a:r>
            <a:r>
              <a:rPr lang="en-US" sz="1400" dirty="0" smtClean="0"/>
              <a:t> </a:t>
            </a:r>
            <a:r>
              <a:rPr lang="en-US" sz="1400" dirty="0" err="1" smtClean="0"/>
              <a:t>subistituido</a:t>
            </a:r>
            <a:r>
              <a:rPr lang="en-US" sz="1400" dirty="0" smtClean="0"/>
              <a:t> </a:t>
            </a:r>
            <a:r>
              <a:rPr lang="en-US" sz="1400" dirty="0" err="1" smtClean="0"/>
              <a:t>sem</a:t>
            </a:r>
            <a:r>
              <a:rPr lang="en-US" sz="1400" dirty="0" smtClean="0"/>
              <a:t> </a:t>
            </a:r>
            <a:r>
              <a:rPr lang="en-US" sz="1400" dirty="0" err="1" smtClean="0"/>
              <a:t>impactos</a:t>
            </a:r>
            <a:r>
              <a:rPr lang="en-US" sz="1400" dirty="0" smtClean="0"/>
              <a:t> </a:t>
            </a:r>
            <a:r>
              <a:rPr lang="en-US" sz="1400" dirty="0" err="1" smtClean="0"/>
              <a:t>para</a:t>
            </a:r>
            <a:r>
              <a:rPr lang="en-US" sz="1400" dirty="0" smtClean="0"/>
              <a:t> o </a:t>
            </a:r>
            <a:r>
              <a:rPr lang="en-US" sz="1400" dirty="0" err="1" smtClean="0"/>
              <a:t>resto</a:t>
            </a:r>
            <a:r>
              <a:rPr lang="en-US" sz="1400" dirty="0" smtClean="0"/>
              <a:t> do </a:t>
            </a:r>
            <a:r>
              <a:rPr lang="en-US" sz="1400" dirty="0" err="1" smtClean="0"/>
              <a:t>sistema</a:t>
            </a:r>
            <a:r>
              <a:rPr lang="en-US" sz="1400" dirty="0" smtClean="0"/>
              <a:t>.</a:t>
            </a:r>
            <a:endParaRPr lang="en-US" sz="1400" dirty="0"/>
          </a:p>
          <a:p>
            <a:pPr marL="285750" indent="-285750">
              <a:buFont typeface="Arial" pitchFamily="34" charset="0"/>
              <a:buChar char="•"/>
            </a:pPr>
            <a:r>
              <a:rPr lang="pt-BR" sz="1400" b="1" dirty="0" smtClean="0"/>
              <a:t>Reusabilidade</a:t>
            </a:r>
            <a:endParaRPr lang="pt-BR" sz="1400" b="1" dirty="0"/>
          </a:p>
          <a:p>
            <a:r>
              <a:rPr lang="en-US" sz="1400" dirty="0" err="1" smtClean="0"/>
              <a:t>Reinventar</a:t>
            </a:r>
            <a:r>
              <a:rPr lang="en-US" sz="1400" dirty="0" smtClean="0"/>
              <a:t> a </a:t>
            </a:r>
            <a:r>
              <a:rPr lang="en-US" sz="1400" dirty="0" err="1" smtClean="0"/>
              <a:t>roda</a:t>
            </a:r>
            <a:r>
              <a:rPr lang="en-US" sz="1400" dirty="0" smtClean="0"/>
              <a:t> </a:t>
            </a:r>
            <a:r>
              <a:rPr lang="en-US" sz="1400" dirty="0" err="1" smtClean="0"/>
              <a:t>toda</a:t>
            </a:r>
            <a:r>
              <a:rPr lang="en-US" sz="1400" dirty="0" smtClean="0"/>
              <a:t> </a:t>
            </a:r>
            <a:r>
              <a:rPr lang="en-US" sz="1400" dirty="0" err="1" smtClean="0"/>
              <a:t>vez</a:t>
            </a:r>
            <a:r>
              <a:rPr lang="en-US" sz="1400" dirty="0" smtClean="0"/>
              <a:t> </a:t>
            </a:r>
            <a:r>
              <a:rPr lang="en-US" sz="1400" dirty="0" err="1" smtClean="0"/>
              <a:t>não</a:t>
            </a:r>
            <a:r>
              <a:rPr lang="en-US" sz="1400" dirty="0" smtClean="0"/>
              <a:t> </a:t>
            </a:r>
            <a:r>
              <a:rPr lang="en-US" sz="1400" dirty="0" err="1" smtClean="0"/>
              <a:t>faz</a:t>
            </a:r>
            <a:r>
              <a:rPr lang="en-US" sz="1400" dirty="0" smtClean="0"/>
              <a:t> </a:t>
            </a:r>
            <a:r>
              <a:rPr lang="en-US" sz="1400" dirty="0" err="1" smtClean="0"/>
              <a:t>sentido</a:t>
            </a:r>
            <a:r>
              <a:rPr lang="en-US" sz="1400" dirty="0" smtClean="0"/>
              <a:t>. </a:t>
            </a:r>
            <a:r>
              <a:rPr lang="en-US" sz="1400" dirty="0" err="1" smtClean="0"/>
              <a:t>Módulos</a:t>
            </a:r>
            <a:r>
              <a:rPr lang="en-US" sz="1400" dirty="0" smtClean="0"/>
              <a:t> </a:t>
            </a:r>
            <a:r>
              <a:rPr lang="en-US" sz="1400" dirty="0" err="1" smtClean="0"/>
              <a:t>devem</a:t>
            </a:r>
            <a:r>
              <a:rPr lang="en-US" sz="1400" dirty="0" smtClean="0"/>
              <a:t> ser </a:t>
            </a:r>
            <a:r>
              <a:rPr lang="en-US" sz="1400" dirty="0" err="1" smtClean="0"/>
              <a:t>desenhados</a:t>
            </a:r>
            <a:r>
              <a:rPr lang="en-US" sz="1400" dirty="0" smtClean="0"/>
              <a:t> </a:t>
            </a:r>
            <a:r>
              <a:rPr lang="en-US" sz="1400" dirty="0" err="1" smtClean="0"/>
              <a:t>para</a:t>
            </a:r>
            <a:r>
              <a:rPr lang="en-US" sz="1400" dirty="0" smtClean="0"/>
              <a:t> ser </a:t>
            </a:r>
            <a:r>
              <a:rPr lang="en-US" sz="1400" dirty="0" err="1" smtClean="0"/>
              <a:t>extensíveis</a:t>
            </a:r>
            <a:r>
              <a:rPr lang="en-US" sz="1400" dirty="0" smtClean="0"/>
              <a:t> e </a:t>
            </a:r>
            <a:r>
              <a:rPr lang="en-US" sz="1400" dirty="0" err="1" smtClean="0"/>
              <a:t>portaveis</a:t>
            </a:r>
            <a:r>
              <a:rPr lang="en-US" sz="1400" dirty="0" smtClean="0"/>
              <a:t> </a:t>
            </a:r>
            <a:r>
              <a:rPr lang="en-US" sz="1400" dirty="0" err="1" smtClean="0"/>
              <a:t>para</a:t>
            </a:r>
            <a:r>
              <a:rPr lang="en-US" sz="1400" dirty="0" smtClean="0"/>
              <a:t> </a:t>
            </a:r>
            <a:r>
              <a:rPr lang="en-US" sz="1400" dirty="0" err="1" smtClean="0"/>
              <a:t>poderem</a:t>
            </a:r>
            <a:r>
              <a:rPr lang="en-US" sz="1400" dirty="0" smtClean="0"/>
              <a:t> ser </a:t>
            </a:r>
            <a:r>
              <a:rPr lang="en-US" sz="1400" dirty="0" err="1" smtClean="0"/>
              <a:t>plugados</a:t>
            </a:r>
            <a:r>
              <a:rPr lang="en-US" sz="1400" dirty="0" smtClean="0"/>
              <a:t> </a:t>
            </a:r>
            <a:r>
              <a:rPr lang="en-US" sz="1400" dirty="0" err="1" smtClean="0"/>
              <a:t>em</a:t>
            </a:r>
            <a:r>
              <a:rPr lang="en-US" sz="1400" dirty="0" smtClean="0"/>
              <a:t> </a:t>
            </a:r>
            <a:r>
              <a:rPr lang="en-US" sz="1400" dirty="0" err="1" smtClean="0"/>
              <a:t>outros</a:t>
            </a:r>
            <a:r>
              <a:rPr lang="en-US" sz="1400" dirty="0" smtClean="0"/>
              <a:t> </a:t>
            </a:r>
            <a:r>
              <a:rPr lang="en-US" sz="1400" dirty="0" err="1" smtClean="0"/>
              <a:t>projetos</a:t>
            </a:r>
            <a:r>
              <a:rPr lang="en-US" sz="1400" dirty="0" smtClean="0"/>
              <a:t>.</a:t>
            </a:r>
            <a:endParaRPr lang="en-US" sz="1400" dirty="0"/>
          </a:p>
          <a:p>
            <a:pPr marL="285750" indent="-285750">
              <a:buFont typeface="Arial" pitchFamily="34" charset="0"/>
              <a:buChar char="•"/>
            </a:pPr>
            <a:r>
              <a:rPr lang="pt-BR" sz="1400" b="1" dirty="0" smtClean="0"/>
              <a:t>Robustês</a:t>
            </a:r>
            <a:endParaRPr lang="pt-BR" sz="1400" b="1" dirty="0"/>
          </a:p>
          <a:p>
            <a:r>
              <a:rPr lang="en-US" sz="1400" dirty="0" smtClean="0"/>
              <a:t>Um alto </a:t>
            </a:r>
            <a:r>
              <a:rPr lang="en-US" sz="1400" dirty="0" err="1" smtClean="0"/>
              <a:t>nível</a:t>
            </a:r>
            <a:r>
              <a:rPr lang="en-US" sz="1400" dirty="0" smtClean="0"/>
              <a:t> de </a:t>
            </a:r>
            <a:r>
              <a:rPr lang="en-US" sz="1400" dirty="0" err="1" smtClean="0"/>
              <a:t>confiabilidade</a:t>
            </a:r>
            <a:r>
              <a:rPr lang="en-US" sz="1400" dirty="0" smtClean="0"/>
              <a:t> é </a:t>
            </a:r>
            <a:r>
              <a:rPr lang="en-US" sz="1400" dirty="0" err="1" smtClean="0"/>
              <a:t>melhor</a:t>
            </a:r>
            <a:r>
              <a:rPr lang="en-US" sz="1400" dirty="0" smtClean="0"/>
              <a:t> </a:t>
            </a:r>
            <a:r>
              <a:rPr lang="en-US" sz="1400" dirty="0" err="1" smtClean="0"/>
              <a:t>alcançado</a:t>
            </a:r>
            <a:r>
              <a:rPr lang="en-US" sz="1400" dirty="0" smtClean="0"/>
              <a:t> com </a:t>
            </a:r>
            <a:r>
              <a:rPr lang="en-US" sz="1400" dirty="0" err="1" smtClean="0"/>
              <a:t>arquiteturas</a:t>
            </a:r>
            <a:r>
              <a:rPr lang="en-US" sz="1400" dirty="0" smtClean="0"/>
              <a:t> </a:t>
            </a:r>
            <a:r>
              <a:rPr lang="en-US" sz="1400" dirty="0" err="1" smtClean="0"/>
              <a:t>baseadas</a:t>
            </a:r>
            <a:r>
              <a:rPr lang="en-US" sz="1400" dirty="0" smtClean="0"/>
              <a:t> </a:t>
            </a:r>
            <a:r>
              <a:rPr lang="en-US" sz="1400" dirty="0" err="1" smtClean="0"/>
              <a:t>em</a:t>
            </a:r>
            <a:r>
              <a:rPr lang="en-US" sz="1400" dirty="0" smtClean="0"/>
              <a:t> </a:t>
            </a:r>
            <a:r>
              <a:rPr lang="en-US" sz="1400" dirty="0" err="1" smtClean="0"/>
              <a:t>módulos</a:t>
            </a:r>
            <a:r>
              <a:rPr lang="en-US" sz="1400" dirty="0" smtClean="0"/>
              <a:t> </a:t>
            </a:r>
            <a:r>
              <a:rPr lang="en-US" sz="1400" dirty="0" err="1" smtClean="0"/>
              <a:t>livres</a:t>
            </a:r>
            <a:r>
              <a:rPr lang="en-US" sz="1400" dirty="0" smtClean="0"/>
              <a:t> de </a:t>
            </a:r>
            <a:r>
              <a:rPr lang="en-US" sz="1400" dirty="0" err="1" smtClean="0"/>
              <a:t>interdependências</a:t>
            </a:r>
            <a:r>
              <a:rPr lang="en-US" sz="1400" dirty="0" smtClean="0"/>
              <a:t>. O </a:t>
            </a:r>
            <a:r>
              <a:rPr lang="en-US" sz="1400" dirty="0" err="1" smtClean="0"/>
              <a:t>objetivo</a:t>
            </a:r>
            <a:r>
              <a:rPr lang="en-US" sz="1400" dirty="0" smtClean="0"/>
              <a:t> final é </a:t>
            </a:r>
            <a:r>
              <a:rPr lang="en-US" sz="1400" dirty="0" err="1" smtClean="0"/>
              <a:t>uma</a:t>
            </a:r>
            <a:r>
              <a:rPr lang="en-US" sz="1400" dirty="0" smtClean="0"/>
              <a:t> meta-</a:t>
            </a:r>
            <a:r>
              <a:rPr lang="en-US" sz="1400" dirty="0" err="1" smtClean="0"/>
              <a:t>arquitetura</a:t>
            </a:r>
            <a:r>
              <a:rPr lang="en-US" sz="1400" dirty="0" smtClean="0"/>
              <a:t> </a:t>
            </a:r>
            <a:r>
              <a:rPr lang="en-US" sz="1400" dirty="0" err="1" smtClean="0"/>
              <a:t>capaz</a:t>
            </a:r>
            <a:r>
              <a:rPr lang="en-US" sz="1400" dirty="0" smtClean="0"/>
              <a:t> de </a:t>
            </a:r>
            <a:r>
              <a:rPr lang="en-US" sz="1400" dirty="0" err="1" smtClean="0"/>
              <a:t>construir</a:t>
            </a:r>
            <a:r>
              <a:rPr lang="en-US" sz="1400" dirty="0" smtClean="0"/>
              <a:t> </a:t>
            </a:r>
            <a:r>
              <a:rPr lang="en-US" sz="1400" dirty="0" err="1" smtClean="0"/>
              <a:t>jogos</a:t>
            </a:r>
            <a:r>
              <a:rPr lang="en-US" sz="1400" dirty="0" smtClean="0"/>
              <a:t> </a:t>
            </a:r>
            <a:r>
              <a:rPr lang="en-US" sz="1400" dirty="0" err="1" smtClean="0"/>
              <a:t>que</a:t>
            </a:r>
            <a:r>
              <a:rPr lang="en-US" sz="1400" dirty="0" smtClean="0"/>
              <a:t> </a:t>
            </a:r>
            <a:r>
              <a:rPr lang="en-US" sz="1400" dirty="0" err="1" smtClean="0"/>
              <a:t>são</a:t>
            </a:r>
            <a:r>
              <a:rPr lang="en-US" sz="1400" dirty="0" smtClean="0"/>
              <a:t> </a:t>
            </a:r>
            <a:r>
              <a:rPr lang="en-US" sz="1400" dirty="0" err="1" smtClean="0"/>
              <a:t>sempre</a:t>
            </a:r>
            <a:r>
              <a:rPr lang="en-US" sz="1400" dirty="0" smtClean="0"/>
              <a:t> </a:t>
            </a:r>
            <a:r>
              <a:rPr lang="en-US" sz="1400" dirty="0" err="1" smtClean="0"/>
              <a:t>funcionais</a:t>
            </a:r>
            <a:r>
              <a:rPr lang="en-US" sz="1400" dirty="0" smtClean="0"/>
              <a:t> </a:t>
            </a:r>
            <a:r>
              <a:rPr lang="en-US" sz="1400" dirty="0" err="1" smtClean="0"/>
              <a:t>em</a:t>
            </a:r>
            <a:r>
              <a:rPr lang="en-US" sz="1400" dirty="0" smtClean="0"/>
              <a:t> </a:t>
            </a:r>
            <a:r>
              <a:rPr lang="en-US" sz="1400" dirty="0" err="1" smtClean="0"/>
              <a:t>circunstâncias</a:t>
            </a:r>
            <a:r>
              <a:rPr lang="en-US" sz="1400" dirty="0" smtClean="0"/>
              <a:t> </a:t>
            </a:r>
            <a:r>
              <a:rPr lang="en-US" sz="1400" dirty="0" err="1" smtClean="0"/>
              <a:t>inesperadas</a:t>
            </a:r>
            <a:r>
              <a:rPr lang="en-US" sz="1400" dirty="0" smtClean="0"/>
              <a:t> .</a:t>
            </a:r>
            <a:endParaRPr lang="en-US" sz="1400" dirty="0"/>
          </a:p>
          <a:p>
            <a:pPr marL="285750" indent="-285750">
              <a:buFont typeface="Arial" pitchFamily="34" charset="0"/>
              <a:buChar char="•"/>
            </a:pPr>
            <a:r>
              <a:rPr lang="pt-BR" sz="1400" b="1" dirty="0" smtClean="0"/>
              <a:t>Rastreabilidade</a:t>
            </a:r>
          </a:p>
          <a:p>
            <a:pPr marL="285750" indent="-285750"/>
            <a:endParaRPr lang="pt-BR" sz="1400" b="1" dirty="0"/>
          </a:p>
          <a:p>
            <a:r>
              <a:rPr lang="en-US" sz="1400" dirty="0">
                <a:solidFill>
                  <a:srgbClr val="FF0000"/>
                </a:solidFill>
              </a:rPr>
              <a:t>The project plan is derived directly from the architecture, yielding a schedule that</a:t>
            </a:r>
          </a:p>
          <a:p>
            <a:r>
              <a:rPr lang="en-US" sz="1400" dirty="0">
                <a:solidFill>
                  <a:srgbClr val="FF0000"/>
                </a:solidFill>
              </a:rPr>
              <a:t>allows realistic measurement of progress.</a:t>
            </a:r>
            <a:endParaRPr lang="pt-BR" sz="1400" dirty="0">
              <a:solidFill>
                <a:srgbClr val="FF0000"/>
              </a:solidFill>
            </a:endParaRPr>
          </a:p>
        </p:txBody>
      </p:sp>
      <p:sp>
        <p:nvSpPr>
          <p:cNvPr id="4" name="TextBox 3"/>
          <p:cNvSpPr txBox="1"/>
          <p:nvPr/>
        </p:nvSpPr>
        <p:spPr>
          <a:xfrm>
            <a:off x="1979712" y="1124744"/>
            <a:ext cx="5256584" cy="461665"/>
          </a:xfrm>
          <a:prstGeom prst="rect">
            <a:avLst/>
          </a:prstGeom>
          <a:noFill/>
        </p:spPr>
        <p:txBody>
          <a:bodyPr wrap="square" rtlCol="0">
            <a:spAutoFit/>
          </a:bodyPr>
          <a:lstStyle/>
          <a:p>
            <a:r>
              <a:rPr lang="en-US" sz="2400" dirty="0" err="1" smtClean="0">
                <a:solidFill>
                  <a:srgbClr val="00B0F0"/>
                </a:solidFill>
              </a:rPr>
              <a:t>Características</a:t>
            </a:r>
            <a:r>
              <a:rPr lang="en-US" sz="2400" dirty="0" smtClean="0">
                <a:solidFill>
                  <a:srgbClr val="00B0F0"/>
                </a:solidFill>
              </a:rPr>
              <a:t> de </a:t>
            </a:r>
            <a:r>
              <a:rPr lang="en-US" sz="2400" dirty="0" err="1" smtClean="0">
                <a:solidFill>
                  <a:srgbClr val="00B0F0"/>
                </a:solidFill>
              </a:rPr>
              <a:t>uma</a:t>
            </a:r>
            <a:r>
              <a:rPr lang="en-US" sz="2400" dirty="0" smtClean="0">
                <a:solidFill>
                  <a:srgbClr val="00B0F0"/>
                </a:solidFill>
              </a:rPr>
              <a:t> boa Engine</a:t>
            </a:r>
            <a:endParaRPr lang="pt-BR" sz="2400" dirty="0" smtClean="0">
              <a:solidFill>
                <a:srgbClr val="00B0F0"/>
              </a:solidFill>
            </a:endParaRPr>
          </a:p>
        </p:txBody>
      </p:sp>
    </p:spTree>
    <p:extLst>
      <p:ext uri="{BB962C8B-B14F-4D97-AF65-F5344CB8AC3E}">
        <p14:creationId xmlns:p14="http://schemas.microsoft.com/office/powerpoint/2010/main" xmlns="" val="3915971321"/>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411760" y="2204864"/>
            <a:ext cx="4572000" cy="369332"/>
          </a:xfrm>
          <a:prstGeom prst="rect">
            <a:avLst/>
          </a:prstGeom>
        </p:spPr>
        <p:txBody>
          <a:bodyPr>
            <a:spAutoFit/>
          </a:bodyPr>
          <a:lstStyle/>
          <a:p>
            <a:endParaRPr lang="pt-BR" dirty="0"/>
          </a:p>
        </p:txBody>
      </p:sp>
      <p:sp>
        <p:nvSpPr>
          <p:cNvPr id="4" name="TextBox 3"/>
          <p:cNvSpPr txBox="1"/>
          <p:nvPr/>
        </p:nvSpPr>
        <p:spPr>
          <a:xfrm>
            <a:off x="395536" y="2492896"/>
            <a:ext cx="8597225" cy="1754326"/>
          </a:xfrm>
          <a:prstGeom prst="rect">
            <a:avLst/>
          </a:prstGeom>
          <a:noFill/>
        </p:spPr>
        <p:txBody>
          <a:bodyPr wrap="none" rtlCol="0">
            <a:spAutoFit/>
          </a:bodyPr>
          <a:lstStyle/>
          <a:p>
            <a:r>
              <a:rPr lang="en-US" b="1" dirty="0" smtClean="0"/>
              <a:t>“Generally though, the concept of a game engine is fairly simple:</a:t>
            </a:r>
          </a:p>
          <a:p>
            <a:r>
              <a:rPr lang="en-US" b="1" dirty="0" smtClean="0"/>
              <a:t> it exists to abstract the (sometime platform-dependent) details of doing</a:t>
            </a:r>
          </a:p>
          <a:p>
            <a:r>
              <a:rPr lang="en-US" b="1" dirty="0" smtClean="0"/>
              <a:t> common game-related tasks, like rendering, physics, and input, so that</a:t>
            </a:r>
          </a:p>
          <a:p>
            <a:r>
              <a:rPr lang="en-US" b="1" dirty="0" smtClean="0"/>
              <a:t> developers (artists, designers, </a:t>
            </a:r>
            <a:r>
              <a:rPr lang="en-US" b="1" dirty="0" err="1" smtClean="0"/>
              <a:t>scripters</a:t>
            </a:r>
            <a:r>
              <a:rPr lang="en-US" b="1" dirty="0" smtClean="0"/>
              <a:t> and, yes, even other programmers) </a:t>
            </a:r>
          </a:p>
          <a:p>
            <a:r>
              <a:rPr lang="en-US" b="1" dirty="0" smtClean="0"/>
              <a:t>can focus on the details that make their games unique.”</a:t>
            </a:r>
            <a:endParaRPr lang="pt-BR" b="1" dirty="0" smtClean="0"/>
          </a:p>
          <a:p>
            <a:endParaRPr lang="pt-BR" dirty="0"/>
          </a:p>
        </p:txBody>
      </p:sp>
      <p:sp>
        <p:nvSpPr>
          <p:cNvPr id="5" name="TextBox 4"/>
          <p:cNvSpPr txBox="1"/>
          <p:nvPr/>
        </p:nvSpPr>
        <p:spPr>
          <a:xfrm>
            <a:off x="539552" y="4509120"/>
            <a:ext cx="5327099" cy="553998"/>
          </a:xfrm>
          <a:prstGeom prst="rect">
            <a:avLst/>
          </a:prstGeom>
          <a:noFill/>
        </p:spPr>
        <p:txBody>
          <a:bodyPr wrap="none" rtlCol="0">
            <a:spAutoFit/>
          </a:bodyPr>
          <a:lstStyle/>
          <a:p>
            <a:r>
              <a:rPr lang="pt-BR" dirty="0" smtClean="0"/>
              <a:t>Engine boa é engine que o desenvolvedor nem vê</a:t>
            </a:r>
          </a:p>
          <a:p>
            <a:pPr algn="r"/>
            <a:r>
              <a:rPr lang="pt-BR" sz="1200" dirty="0" smtClean="0"/>
              <a:t>Ditado popular</a:t>
            </a:r>
            <a:endParaRPr lang="pt-BR" sz="1200" dirty="0"/>
          </a:p>
        </p:txBody>
      </p:sp>
      <p:sp>
        <p:nvSpPr>
          <p:cNvPr id="6" name="TextBox 5"/>
          <p:cNvSpPr txBox="1"/>
          <p:nvPr/>
        </p:nvSpPr>
        <p:spPr>
          <a:xfrm>
            <a:off x="2555776" y="980728"/>
            <a:ext cx="2068195" cy="461665"/>
          </a:xfrm>
          <a:prstGeom prst="rect">
            <a:avLst/>
          </a:prstGeom>
          <a:noFill/>
        </p:spPr>
        <p:txBody>
          <a:bodyPr wrap="none" rtlCol="0">
            <a:spAutoFit/>
          </a:bodyPr>
          <a:lstStyle/>
          <a:p>
            <a:r>
              <a:rPr lang="pt-BR" sz="2400" dirty="0" err="1" smtClean="0">
                <a:solidFill>
                  <a:srgbClr val="00B0F0"/>
                </a:solidFill>
              </a:rPr>
              <a:t>Pensamentos</a:t>
            </a:r>
          </a:p>
        </p:txBody>
      </p:sp>
    </p:spTree>
    <p:extLst>
      <p:ext uri="{BB962C8B-B14F-4D97-AF65-F5344CB8AC3E}">
        <p14:creationId xmlns:p14="http://schemas.microsoft.com/office/powerpoint/2010/main" xmlns="" val="3325198907"/>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411760" y="2204864"/>
            <a:ext cx="4572000" cy="369332"/>
          </a:xfrm>
          <a:prstGeom prst="rect">
            <a:avLst/>
          </a:prstGeom>
        </p:spPr>
        <p:txBody>
          <a:bodyPr>
            <a:spAutoFit/>
          </a:bodyPr>
          <a:lstStyle/>
          <a:p>
            <a:endParaRPr lang="pt-BR" dirty="0"/>
          </a:p>
        </p:txBody>
      </p:sp>
      <p:sp>
        <p:nvSpPr>
          <p:cNvPr id="4" name="Rectangle 3"/>
          <p:cNvSpPr/>
          <p:nvPr/>
        </p:nvSpPr>
        <p:spPr>
          <a:xfrm>
            <a:off x="1043608" y="2242607"/>
            <a:ext cx="7560840" cy="4524315"/>
          </a:xfrm>
          <a:prstGeom prst="rect">
            <a:avLst/>
          </a:prstGeom>
        </p:spPr>
        <p:txBody>
          <a:bodyPr wrap="square">
            <a:spAutoFit/>
          </a:bodyPr>
          <a:lstStyle/>
          <a:p>
            <a:r>
              <a:rPr lang="en-US" b="1" dirty="0"/>
              <a:t>APIs and SDKs</a:t>
            </a:r>
            <a:br>
              <a:rPr lang="en-US" b="1" dirty="0"/>
            </a:br>
            <a:r>
              <a:rPr lang="en-US" dirty="0"/>
              <a:t>Two other terms you hear in the game industry that are closely related to game engines are "API" (application programming interface) and "SDK" (software development kit). </a:t>
            </a:r>
            <a:endParaRPr lang="en-US" dirty="0" smtClean="0"/>
          </a:p>
          <a:p>
            <a:r>
              <a:rPr lang="en-US" dirty="0" smtClean="0"/>
              <a:t>APIs </a:t>
            </a:r>
            <a:r>
              <a:rPr lang="en-US" dirty="0"/>
              <a:t>are the software interfaces that operating systems, libraries, and services provide so that you can take advantage of their particular features. </a:t>
            </a:r>
            <a:endParaRPr lang="en-US" dirty="0" smtClean="0"/>
          </a:p>
          <a:p>
            <a:r>
              <a:rPr lang="en-US" dirty="0" smtClean="0"/>
              <a:t>An </a:t>
            </a:r>
            <a:r>
              <a:rPr lang="en-US" dirty="0"/>
              <a:t>SDK is a collection of libraries, APIs, and tools that are made available for programming those same operating systems and services. </a:t>
            </a:r>
            <a:endParaRPr lang="en-US" dirty="0" smtClean="0"/>
          </a:p>
          <a:p>
            <a:endParaRPr lang="en-US" dirty="0" smtClean="0"/>
          </a:p>
          <a:p>
            <a:r>
              <a:rPr lang="en-US" dirty="0" smtClean="0"/>
              <a:t>Most </a:t>
            </a:r>
            <a:r>
              <a:rPr lang="en-US" dirty="0"/>
              <a:t>game engines provide APIs in their SDKs. The Unreal Engine, for example, provides an interface for programmers to create their games, both through a scripting language called </a:t>
            </a:r>
            <a:r>
              <a:rPr lang="en-US" dirty="0" err="1"/>
              <a:t>UnrealScript</a:t>
            </a:r>
            <a:r>
              <a:rPr lang="en-US" dirty="0"/>
              <a:t>, and through libraries, which are provided to anyone who licenses the engine, and which come in the same package as their other tools, like the editor </a:t>
            </a:r>
            <a:r>
              <a:rPr lang="en-US" dirty="0" err="1"/>
              <a:t>UnrealEd</a:t>
            </a:r>
            <a:r>
              <a:rPr lang="en-US" dirty="0"/>
              <a:t>. </a:t>
            </a:r>
            <a:endParaRPr lang="pt-BR" dirty="0"/>
          </a:p>
        </p:txBody>
      </p:sp>
    </p:spTree>
    <p:extLst>
      <p:ext uri="{BB962C8B-B14F-4D97-AF65-F5344CB8AC3E}">
        <p14:creationId xmlns:p14="http://schemas.microsoft.com/office/powerpoint/2010/main" xmlns="" val="1425989434"/>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in.jpg"/>
          <p:cNvPicPr>
            <a:picLocks noChangeAspect="1"/>
          </p:cNvPicPr>
          <p:nvPr/>
        </p:nvPicPr>
        <p:blipFill>
          <a:blip r:embed="rId3" cstate="print"/>
          <a:stretch>
            <a:fillRect/>
          </a:stretch>
        </p:blipFill>
        <p:spPr>
          <a:xfrm>
            <a:off x="3166" y="0"/>
            <a:ext cx="9137668" cy="6858000"/>
          </a:xfrm>
          <a:prstGeom prst="rect">
            <a:avLst/>
          </a:prstGeom>
        </p:spPr>
      </p:pic>
      <p:sp>
        <p:nvSpPr>
          <p:cNvPr id="3" name="TextBox 2"/>
          <p:cNvSpPr txBox="1"/>
          <p:nvPr/>
        </p:nvSpPr>
        <p:spPr>
          <a:xfrm>
            <a:off x="3552282" y="3284984"/>
            <a:ext cx="2725426" cy="1446550"/>
          </a:xfrm>
          <a:prstGeom prst="rect">
            <a:avLst/>
          </a:prstGeom>
          <a:noFill/>
        </p:spPr>
        <p:txBody>
          <a:bodyPr wrap="none" rtlCol="0">
            <a:spAutoFit/>
          </a:bodyPr>
          <a:lstStyle/>
          <a:p>
            <a:pPr algn="ctr"/>
            <a:r>
              <a:rPr lang="pt-BR" sz="4400" b="1" dirty="0" smtClean="0">
                <a:ln>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ln>
                <a:solidFill>
                  <a:schemeClr val="bg2">
                    <a:lumMod val="20000"/>
                    <a:lumOff val="80000"/>
                  </a:schemeClr>
                </a:solidFill>
                <a:effectLst>
                  <a:outerShdw blurRad="50800" dist="38100" dir="2700000" algn="tl" rotWithShape="0">
                    <a:prstClr val="black">
                      <a:alpha val="40000"/>
                    </a:prstClr>
                  </a:outerShdw>
                </a:effectLst>
              </a:rPr>
              <a:t>PLOOBS </a:t>
            </a:r>
          </a:p>
          <a:p>
            <a:pPr algn="ctr"/>
            <a:r>
              <a:rPr lang="pt-BR" sz="4400" b="1" dirty="0" smtClean="0">
                <a:ln>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ln>
                <a:solidFill>
                  <a:schemeClr val="bg2">
                    <a:lumMod val="20000"/>
                    <a:lumOff val="80000"/>
                  </a:schemeClr>
                </a:solidFill>
                <a:effectLst>
                  <a:outerShdw blurRad="50800" dist="38100" dir="2700000" algn="tl" rotWithShape="0">
                    <a:prstClr val="black">
                      <a:alpha val="40000"/>
                    </a:prstClr>
                  </a:outerShdw>
                </a:effectLst>
              </a:rPr>
              <a:t>ENGINE</a:t>
            </a:r>
          </a:p>
        </p:txBody>
      </p:sp>
      <p:pic>
        <p:nvPicPr>
          <p:cNvPr id="1027" name="Picture 3" descr="C:\Users\DUARTEC\Pictures\Ploobs\engine_logo.png"/>
          <p:cNvPicPr>
            <a:picLocks noChangeAspect="1" noChangeArrowheads="1"/>
          </p:cNvPicPr>
          <p:nvPr/>
        </p:nvPicPr>
        <p:blipFill>
          <a:blip r:embed="rId4" cstate="print"/>
          <a:srcRect/>
          <a:stretch>
            <a:fillRect/>
          </a:stretch>
        </p:blipFill>
        <p:spPr bwMode="auto">
          <a:xfrm>
            <a:off x="-900608" y="404664"/>
            <a:ext cx="5039164" cy="3780111"/>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ChangeArrowheads="1"/>
          </p:cNvSpPr>
          <p:nvPr/>
        </p:nvSpPr>
        <p:spPr bwMode="auto">
          <a:xfrm>
            <a:off x="2627784" y="1886959"/>
            <a:ext cx="3286477"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fr-FR" sz="3200" b="1" dirty="0" err="1" smtClean="0">
                <a:solidFill>
                  <a:srgbClr val="6F65FF"/>
                </a:solidFill>
                <a:latin typeface="Verdana" pitchFamily="34" charset="0"/>
              </a:rPr>
              <a:t>PloobsEngine</a:t>
            </a:r>
            <a:endParaRPr lang="fr-FR" dirty="0">
              <a:solidFill>
                <a:srgbClr val="6F65FF"/>
              </a:solidFill>
            </a:endParaRPr>
          </a:p>
        </p:txBody>
      </p:sp>
      <p:sp>
        <p:nvSpPr>
          <p:cNvPr id="3" name="Rectangle 2"/>
          <p:cNvSpPr/>
          <p:nvPr/>
        </p:nvSpPr>
        <p:spPr>
          <a:xfrm>
            <a:off x="683568" y="2780928"/>
            <a:ext cx="4104456" cy="2862322"/>
          </a:xfrm>
          <a:prstGeom prst="rect">
            <a:avLst/>
          </a:prstGeom>
        </p:spPr>
        <p:txBody>
          <a:bodyPr wrap="square">
            <a:spAutoFit/>
          </a:bodyPr>
          <a:lstStyle/>
          <a:p>
            <a:r>
              <a:rPr lang="en-US" dirty="0" err="1"/>
              <a:t>PloobsEngine</a:t>
            </a:r>
            <a:r>
              <a:rPr lang="en-US" dirty="0"/>
              <a:t> is an </a:t>
            </a:r>
            <a:r>
              <a:rPr lang="en-US" b="1" i="1" dirty="0" err="1"/>
              <a:t>opensource</a:t>
            </a:r>
            <a:r>
              <a:rPr lang="en-US" dirty="0"/>
              <a:t> engine for creating games and graphics applications developed </a:t>
            </a:r>
            <a:r>
              <a:rPr lang="en-US" dirty="0" smtClean="0"/>
              <a:t>in:</a:t>
            </a:r>
          </a:p>
          <a:p>
            <a:pPr>
              <a:buFont typeface="Arial" pitchFamily="34" charset="0"/>
              <a:buChar char="•"/>
            </a:pPr>
            <a:r>
              <a:rPr lang="en-US" dirty="0" smtClean="0"/>
              <a:t> </a:t>
            </a:r>
            <a:r>
              <a:rPr lang="en-US" dirty="0"/>
              <a:t>XNA 4.0</a:t>
            </a:r>
            <a:r>
              <a:rPr lang="en-US" dirty="0" smtClean="0"/>
              <a:t>,</a:t>
            </a:r>
          </a:p>
          <a:p>
            <a:pPr>
              <a:buFont typeface="Arial" pitchFamily="34" charset="0"/>
              <a:buChar char="•"/>
            </a:pPr>
            <a:r>
              <a:rPr lang="en-US" dirty="0" smtClean="0"/>
              <a:t> </a:t>
            </a:r>
            <a:r>
              <a:rPr lang="en-US" dirty="0"/>
              <a:t>C# </a:t>
            </a:r>
            <a:r>
              <a:rPr lang="en-US" dirty="0" err="1"/>
              <a:t>.Net</a:t>
            </a:r>
            <a:r>
              <a:rPr lang="en-US" dirty="0"/>
              <a:t> 4.0 </a:t>
            </a:r>
            <a:endParaRPr lang="en-US" dirty="0" smtClean="0"/>
          </a:p>
          <a:p>
            <a:pPr>
              <a:buFont typeface="Arial" pitchFamily="34" charset="0"/>
              <a:buChar char="•"/>
            </a:pPr>
            <a:r>
              <a:rPr lang="en-US" dirty="0" smtClean="0"/>
              <a:t> HLSL.</a:t>
            </a:r>
          </a:p>
          <a:p>
            <a:r>
              <a:rPr lang="en-US" dirty="0" smtClean="0"/>
              <a:t>It </a:t>
            </a:r>
            <a:r>
              <a:rPr lang="en-US" dirty="0"/>
              <a:t>is designed to be simple and easy to use even for those unfamiliar with computer graphics programming.</a:t>
            </a:r>
            <a:endParaRPr lang="pt-BR" dirty="0"/>
          </a:p>
        </p:txBody>
      </p:sp>
      <p:pic>
        <p:nvPicPr>
          <p:cNvPr id="17410" name="Picture 2" descr="http://ploobs.com.br/wp-content/uploads/2011/03/Etapa1-12122010-110541-AM-300x168.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788024" y="2924944"/>
            <a:ext cx="3986157" cy="22322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833554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ChangeArrowheads="1"/>
          </p:cNvSpPr>
          <p:nvPr/>
        </p:nvSpPr>
        <p:spPr bwMode="auto">
          <a:xfrm>
            <a:off x="2627784" y="980728"/>
            <a:ext cx="2887329"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fr-FR" sz="3200" b="1" dirty="0" err="1" smtClean="0">
                <a:solidFill>
                  <a:srgbClr val="6F65FF"/>
                </a:solidFill>
                <a:latin typeface="Verdana" pitchFamily="34" charset="0"/>
              </a:rPr>
              <a:t>Histórico</a:t>
            </a:r>
            <a:r>
              <a:rPr lang="fr-FR" sz="3200" b="1" dirty="0" smtClean="0">
                <a:solidFill>
                  <a:srgbClr val="6F65FF"/>
                </a:solidFill>
                <a:latin typeface="Verdana" pitchFamily="34" charset="0"/>
              </a:rPr>
              <a:t> !!!</a:t>
            </a:r>
            <a:endParaRPr lang="fr-FR" dirty="0">
              <a:solidFill>
                <a:srgbClr val="6F65FF"/>
              </a:solidFill>
            </a:endParaRPr>
          </a:p>
        </p:txBody>
      </p:sp>
      <p:pic>
        <p:nvPicPr>
          <p:cNvPr id="5" name="Picture 4" descr="timeline.png"/>
          <p:cNvPicPr>
            <a:picLocks noChangeAspect="1"/>
          </p:cNvPicPr>
          <p:nvPr/>
        </p:nvPicPr>
        <p:blipFill>
          <a:blip r:embed="rId3" cstate="print"/>
          <a:stretch>
            <a:fillRect/>
          </a:stretch>
        </p:blipFill>
        <p:spPr>
          <a:xfrm>
            <a:off x="179512" y="1549926"/>
            <a:ext cx="8532440" cy="5164942"/>
          </a:xfrm>
          <a:prstGeom prst="rect">
            <a:avLst/>
          </a:prstGeom>
        </p:spPr>
      </p:pic>
    </p:spTree>
    <p:extLst>
      <p:ext uri="{BB962C8B-B14F-4D97-AF65-F5344CB8AC3E}">
        <p14:creationId xmlns:p14="http://schemas.microsoft.com/office/powerpoint/2010/main" xmlns="" val="32844054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05507" y="1124744"/>
            <a:ext cx="7138493" cy="584775"/>
          </a:xfrm>
          <a:prstGeom prst="rect">
            <a:avLst/>
          </a:prstGeom>
          <a:noFill/>
        </p:spPr>
        <p:txBody>
          <a:bodyPr wrap="none" rtlCol="0">
            <a:spAutoFit/>
          </a:bodyPr>
          <a:lstStyle/>
          <a:p>
            <a:r>
              <a:rPr lang="pt-BR" sz="3200" b="1" dirty="0" smtClean="0">
                <a:solidFill>
                  <a:srgbClr val="6F65FF"/>
                </a:solidFill>
                <a:latin typeface="Verdana" pitchFamily="34" charset="0"/>
              </a:rPr>
              <a:t>Processo De Desenvolvimento</a:t>
            </a:r>
          </a:p>
        </p:txBody>
      </p:sp>
      <p:sp>
        <p:nvSpPr>
          <p:cNvPr id="6" name="Rounded Rectangle 5"/>
          <p:cNvSpPr/>
          <p:nvPr/>
        </p:nvSpPr>
        <p:spPr>
          <a:xfrm>
            <a:off x="395536" y="1988840"/>
            <a:ext cx="1672186"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Criar uma </a:t>
            </a:r>
            <a:r>
              <a:rPr lang="pt-BR" dirty="0" err="1" smtClean="0"/>
              <a:t>Engine</a:t>
            </a:r>
            <a:r>
              <a:rPr lang="pt-BR" dirty="0" smtClean="0"/>
              <a:t> ??!!??!!</a:t>
            </a:r>
            <a:endParaRPr lang="pt-BR" dirty="0"/>
          </a:p>
        </p:txBody>
      </p:sp>
      <p:sp>
        <p:nvSpPr>
          <p:cNvPr id="7" name="Rounded Rectangle 6"/>
          <p:cNvSpPr/>
          <p:nvPr/>
        </p:nvSpPr>
        <p:spPr>
          <a:xfrm>
            <a:off x="539552" y="3212976"/>
            <a:ext cx="1512168"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Twate</a:t>
            </a:r>
            <a:r>
              <a:rPr lang="pt-BR" dirty="0" smtClean="0"/>
              <a:t> </a:t>
            </a:r>
            <a:r>
              <a:rPr lang="pt-BR" dirty="0" err="1" smtClean="0"/>
              <a:t>Engine</a:t>
            </a:r>
            <a:endParaRPr lang="pt-BR" dirty="0"/>
          </a:p>
        </p:txBody>
      </p:sp>
      <p:sp>
        <p:nvSpPr>
          <p:cNvPr id="8" name="Rounded Rectangle 7"/>
          <p:cNvSpPr/>
          <p:nvPr/>
        </p:nvSpPr>
        <p:spPr>
          <a:xfrm>
            <a:off x="539552" y="4509120"/>
            <a:ext cx="1672186"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C# + XNA !!</a:t>
            </a:r>
            <a:endParaRPr lang="pt-BR" dirty="0"/>
          </a:p>
        </p:txBody>
      </p:sp>
      <p:sp>
        <p:nvSpPr>
          <p:cNvPr id="9" name="Rounded Rectangle 8"/>
          <p:cNvSpPr/>
          <p:nvPr/>
        </p:nvSpPr>
        <p:spPr>
          <a:xfrm>
            <a:off x="611560" y="5877272"/>
            <a:ext cx="136815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Tooth</a:t>
            </a:r>
            <a:endParaRPr lang="pt-BR" dirty="0"/>
          </a:p>
        </p:txBody>
      </p:sp>
      <p:sp>
        <p:nvSpPr>
          <p:cNvPr id="10" name="Rounded Rectangle 9"/>
          <p:cNvSpPr/>
          <p:nvPr/>
        </p:nvSpPr>
        <p:spPr>
          <a:xfrm>
            <a:off x="2627784" y="5805264"/>
            <a:ext cx="1824203"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rgbClr val="FF0000"/>
                </a:solidFill>
              </a:rPr>
              <a:t>Grid</a:t>
            </a:r>
            <a:r>
              <a:rPr lang="pt-BR" dirty="0" smtClean="0">
                <a:solidFill>
                  <a:srgbClr val="FF0000"/>
                </a:solidFill>
              </a:rPr>
              <a:t> </a:t>
            </a:r>
            <a:r>
              <a:rPr lang="pt-BR" dirty="0" err="1" smtClean="0">
                <a:solidFill>
                  <a:srgbClr val="FF0000"/>
                </a:solidFill>
              </a:rPr>
              <a:t>Engine</a:t>
            </a:r>
            <a:endParaRPr lang="pt-BR" dirty="0">
              <a:solidFill>
                <a:srgbClr val="FF0000"/>
              </a:solidFill>
            </a:endParaRPr>
          </a:p>
        </p:txBody>
      </p:sp>
      <p:sp>
        <p:nvSpPr>
          <p:cNvPr id="11" name="Rounded Rectangle 10"/>
          <p:cNvSpPr/>
          <p:nvPr/>
        </p:nvSpPr>
        <p:spPr>
          <a:xfrm>
            <a:off x="2915816" y="2132856"/>
            <a:ext cx="136815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STOP</a:t>
            </a:r>
            <a:endParaRPr lang="pt-BR" dirty="0"/>
          </a:p>
        </p:txBody>
      </p:sp>
      <p:sp>
        <p:nvSpPr>
          <p:cNvPr id="12" name="Rounded Rectangle 11"/>
          <p:cNvSpPr/>
          <p:nvPr/>
        </p:nvSpPr>
        <p:spPr>
          <a:xfrm>
            <a:off x="2843808" y="3356992"/>
            <a:ext cx="1728192" cy="8186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rgbClr val="FF0000"/>
                </a:solidFill>
              </a:rPr>
              <a:t>Mais Caos !!!</a:t>
            </a:r>
            <a:endParaRPr lang="pt-BR" dirty="0">
              <a:solidFill>
                <a:srgbClr val="FF0000"/>
              </a:solidFill>
            </a:endParaRPr>
          </a:p>
        </p:txBody>
      </p:sp>
      <p:sp>
        <p:nvSpPr>
          <p:cNvPr id="13" name="Rounded Rectangle 12"/>
          <p:cNvSpPr/>
          <p:nvPr/>
        </p:nvSpPr>
        <p:spPr>
          <a:xfrm>
            <a:off x="2987824" y="4581128"/>
            <a:ext cx="136815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CAOS !!!</a:t>
            </a:r>
            <a:endParaRPr lang="pt-BR" dirty="0"/>
          </a:p>
        </p:txBody>
      </p:sp>
      <p:sp>
        <p:nvSpPr>
          <p:cNvPr id="14" name="Rounded Rectangle 13"/>
          <p:cNvSpPr/>
          <p:nvPr/>
        </p:nvSpPr>
        <p:spPr>
          <a:xfrm>
            <a:off x="5076056" y="2132856"/>
            <a:ext cx="136815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Estudo Detalhado</a:t>
            </a:r>
            <a:endParaRPr lang="pt-BR" dirty="0"/>
          </a:p>
        </p:txBody>
      </p:sp>
      <p:sp>
        <p:nvSpPr>
          <p:cNvPr id="15" name="Rounded Rectangle 14"/>
          <p:cNvSpPr/>
          <p:nvPr/>
        </p:nvSpPr>
        <p:spPr>
          <a:xfrm>
            <a:off x="5148064" y="3356992"/>
            <a:ext cx="136815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Redesign</a:t>
            </a:r>
            <a:endParaRPr lang="pt-BR" dirty="0"/>
          </a:p>
        </p:txBody>
      </p:sp>
      <p:sp>
        <p:nvSpPr>
          <p:cNvPr id="16" name="Rounded Rectangle 15"/>
          <p:cNvSpPr/>
          <p:nvPr/>
        </p:nvSpPr>
        <p:spPr>
          <a:xfrm>
            <a:off x="5148064" y="4653136"/>
            <a:ext cx="136815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rgbClr val="FF0000"/>
                </a:solidFill>
              </a:rPr>
              <a:t>Deferred</a:t>
            </a:r>
            <a:r>
              <a:rPr lang="pt-BR" dirty="0" smtClean="0">
                <a:solidFill>
                  <a:srgbClr val="FF0000"/>
                </a:solidFill>
              </a:rPr>
              <a:t> </a:t>
            </a:r>
            <a:r>
              <a:rPr lang="pt-BR" dirty="0" err="1" smtClean="0">
                <a:solidFill>
                  <a:srgbClr val="FF0000"/>
                </a:solidFill>
              </a:rPr>
              <a:t>Shading</a:t>
            </a:r>
            <a:endParaRPr lang="pt-BR" dirty="0">
              <a:solidFill>
                <a:srgbClr val="FF0000"/>
              </a:solidFill>
            </a:endParaRPr>
          </a:p>
        </p:txBody>
      </p:sp>
      <p:sp>
        <p:nvSpPr>
          <p:cNvPr id="17" name="Rounded Rectangle 16"/>
          <p:cNvSpPr/>
          <p:nvPr/>
        </p:nvSpPr>
        <p:spPr>
          <a:xfrm>
            <a:off x="5148064" y="6093296"/>
            <a:ext cx="136815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rgbClr val="FF0000"/>
                </a:solidFill>
              </a:rPr>
              <a:t>Imagine </a:t>
            </a:r>
            <a:r>
              <a:rPr lang="pt-BR" dirty="0" err="1" smtClean="0">
                <a:solidFill>
                  <a:srgbClr val="FF0000"/>
                </a:solidFill>
              </a:rPr>
              <a:t>Cup</a:t>
            </a:r>
            <a:r>
              <a:rPr lang="pt-BR" dirty="0" smtClean="0">
                <a:solidFill>
                  <a:srgbClr val="FF0000"/>
                </a:solidFill>
              </a:rPr>
              <a:t> 2010</a:t>
            </a:r>
            <a:endParaRPr lang="pt-BR" dirty="0">
              <a:solidFill>
                <a:srgbClr val="FF0000"/>
              </a:solidFill>
            </a:endParaRPr>
          </a:p>
        </p:txBody>
      </p:sp>
      <p:cxnSp>
        <p:nvCxnSpPr>
          <p:cNvPr id="19" name="Straight Arrow Connector 18"/>
          <p:cNvCxnSpPr>
            <a:endCxn id="7" idx="0"/>
          </p:cNvCxnSpPr>
          <p:nvPr/>
        </p:nvCxnSpPr>
        <p:spPr>
          <a:xfrm rot="16200000" flipH="1">
            <a:off x="1047608" y="2964948"/>
            <a:ext cx="432048" cy="6400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2"/>
            <a:endCxn id="8" idx="0"/>
          </p:cNvCxnSpPr>
          <p:nvPr/>
        </p:nvCxnSpPr>
        <p:spPr>
          <a:xfrm rot="16200000" flipH="1">
            <a:off x="1011604" y="4145079"/>
            <a:ext cx="648072" cy="8000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2"/>
            <a:endCxn id="9" idx="0"/>
          </p:cNvCxnSpPr>
          <p:nvPr/>
        </p:nvCxnSpPr>
        <p:spPr>
          <a:xfrm flipH="1">
            <a:off x="1295636" y="5301208"/>
            <a:ext cx="80009" cy="57606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9" idx="3"/>
            <a:endCxn id="10" idx="1"/>
          </p:cNvCxnSpPr>
          <p:nvPr/>
        </p:nvCxnSpPr>
        <p:spPr>
          <a:xfrm>
            <a:off x="1979712" y="6201308"/>
            <a:ext cx="648072" cy="3600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 idx="0"/>
            <a:endCxn id="13" idx="2"/>
          </p:cNvCxnSpPr>
          <p:nvPr/>
        </p:nvCxnSpPr>
        <p:spPr>
          <a:xfrm flipV="1">
            <a:off x="3539886" y="5229200"/>
            <a:ext cx="132014" cy="57606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0"/>
            <a:endCxn id="12" idx="2"/>
          </p:cNvCxnSpPr>
          <p:nvPr/>
        </p:nvCxnSpPr>
        <p:spPr>
          <a:xfrm rot="5400000" flipH="1" flipV="1">
            <a:off x="3487143" y="4360367"/>
            <a:ext cx="405519" cy="3600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2" idx="0"/>
            <a:endCxn id="11" idx="2"/>
          </p:cNvCxnSpPr>
          <p:nvPr/>
        </p:nvCxnSpPr>
        <p:spPr>
          <a:xfrm rot="16200000" flipV="1">
            <a:off x="3365866" y="3014954"/>
            <a:ext cx="576064" cy="10801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1" idx="3"/>
            <a:endCxn id="14" idx="1"/>
          </p:cNvCxnSpPr>
          <p:nvPr/>
        </p:nvCxnSpPr>
        <p:spPr>
          <a:xfrm>
            <a:off x="4283968" y="2456892"/>
            <a:ext cx="792088"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4" idx="2"/>
            <a:endCxn id="15" idx="0"/>
          </p:cNvCxnSpPr>
          <p:nvPr/>
        </p:nvCxnSpPr>
        <p:spPr>
          <a:xfrm rot="16200000" flipH="1">
            <a:off x="5508104" y="3032956"/>
            <a:ext cx="576064" cy="7200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5" idx="2"/>
            <a:endCxn id="16" idx="0"/>
          </p:cNvCxnSpPr>
          <p:nvPr/>
        </p:nvCxnSpPr>
        <p:spPr>
          <a:xfrm rot="5400000">
            <a:off x="5508104" y="4329100"/>
            <a:ext cx="648072"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6" idx="2"/>
            <a:endCxn id="17" idx="0"/>
          </p:cNvCxnSpPr>
          <p:nvPr/>
        </p:nvCxnSpPr>
        <p:spPr>
          <a:xfrm rot="5400000">
            <a:off x="5436096" y="5697252"/>
            <a:ext cx="792088"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7" idx="3"/>
            <a:endCxn id="35" idx="1"/>
          </p:cNvCxnSpPr>
          <p:nvPr/>
        </p:nvCxnSpPr>
        <p:spPr>
          <a:xfrm flipV="1">
            <a:off x="6516216" y="6057292"/>
            <a:ext cx="432048" cy="36004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6948264" y="5733256"/>
            <a:ext cx="136815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Não é que funciona !!!</a:t>
            </a:r>
            <a:endParaRPr lang="pt-BR" dirty="0"/>
          </a:p>
        </p:txBody>
      </p:sp>
      <p:sp>
        <p:nvSpPr>
          <p:cNvPr id="38" name="Rounded Rectangle 37"/>
          <p:cNvSpPr/>
          <p:nvPr/>
        </p:nvSpPr>
        <p:spPr>
          <a:xfrm>
            <a:off x="7020272" y="4509120"/>
            <a:ext cx="136815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rgbClr val="FF0000"/>
                </a:solidFill>
              </a:rPr>
              <a:t>TCC - </a:t>
            </a:r>
            <a:r>
              <a:rPr lang="pt-BR" dirty="0" err="1" smtClean="0">
                <a:solidFill>
                  <a:srgbClr val="FF0000"/>
                </a:solidFill>
              </a:rPr>
              <a:t>Booster</a:t>
            </a:r>
            <a:endParaRPr lang="pt-BR" dirty="0">
              <a:solidFill>
                <a:srgbClr val="FF0000"/>
              </a:solidFill>
            </a:endParaRPr>
          </a:p>
        </p:txBody>
      </p:sp>
      <p:cxnSp>
        <p:nvCxnSpPr>
          <p:cNvPr id="44" name="Straight Arrow Connector 43"/>
          <p:cNvCxnSpPr>
            <a:stCxn id="35" idx="0"/>
            <a:endCxn id="38" idx="2"/>
          </p:cNvCxnSpPr>
          <p:nvPr/>
        </p:nvCxnSpPr>
        <p:spPr>
          <a:xfrm rot="5400000" flipH="1" flipV="1">
            <a:off x="7380312" y="5409220"/>
            <a:ext cx="576064" cy="7200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6948264" y="3356992"/>
            <a:ext cx="136815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XNA 4.0 + </a:t>
            </a:r>
            <a:r>
              <a:rPr lang="pt-BR" dirty="0" err="1" smtClean="0"/>
              <a:t>Redesign</a:t>
            </a:r>
            <a:endParaRPr lang="pt-BR" dirty="0"/>
          </a:p>
        </p:txBody>
      </p:sp>
      <p:cxnSp>
        <p:nvCxnSpPr>
          <p:cNvPr id="66" name="Straight Arrow Connector 65"/>
          <p:cNvCxnSpPr>
            <a:stCxn id="38" idx="0"/>
            <a:endCxn id="49" idx="2"/>
          </p:cNvCxnSpPr>
          <p:nvPr/>
        </p:nvCxnSpPr>
        <p:spPr>
          <a:xfrm rot="16200000" flipV="1">
            <a:off x="7416316" y="4221088"/>
            <a:ext cx="504056" cy="7200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2" name="Rounded Rectangle 71"/>
          <p:cNvSpPr/>
          <p:nvPr/>
        </p:nvSpPr>
        <p:spPr>
          <a:xfrm>
            <a:off x="6804248" y="2132856"/>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rgbClr val="FF0000"/>
                </a:solidFill>
              </a:rPr>
              <a:t>PloobsEngine</a:t>
            </a:r>
            <a:endParaRPr lang="pt-BR" dirty="0">
              <a:solidFill>
                <a:srgbClr val="FF0000"/>
              </a:solidFill>
            </a:endParaRPr>
          </a:p>
        </p:txBody>
      </p:sp>
      <p:cxnSp>
        <p:nvCxnSpPr>
          <p:cNvPr id="73" name="Straight Arrow Connector 72"/>
          <p:cNvCxnSpPr>
            <a:stCxn id="49" idx="0"/>
            <a:endCxn id="72" idx="2"/>
          </p:cNvCxnSpPr>
          <p:nvPr/>
        </p:nvCxnSpPr>
        <p:spPr>
          <a:xfrm rot="5400000" flipH="1" flipV="1">
            <a:off x="7344308" y="3068960"/>
            <a:ext cx="576064"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791744" y="4324350"/>
            <a:ext cx="1060450" cy="10604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7" name="Rectangle 6"/>
          <p:cNvSpPr>
            <a:spLocks noGrp="1" noChangeArrowheads="1"/>
          </p:cNvSpPr>
          <p:nvPr/>
        </p:nvSpPr>
        <p:spPr bwMode="auto">
          <a:xfrm>
            <a:off x="-142081" y="193675"/>
            <a:ext cx="9055100" cy="1168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nSpc>
                <a:spcPct val="95000"/>
              </a:lnSpc>
            </a:pPr>
            <a:r>
              <a:rPr lang="en-US" sz="4900" dirty="0" smtClean="0">
                <a:solidFill>
                  <a:srgbClr val="00B0F0"/>
                </a:solidFill>
                <a:latin typeface="Arial" pitchFamily="34" charset="0"/>
              </a:rPr>
              <a:t>			Game Engine</a:t>
            </a:r>
            <a:endParaRPr lang="en-US" sz="4900" dirty="0">
              <a:solidFill>
                <a:srgbClr val="00B0F0"/>
              </a:solidFill>
              <a:latin typeface="Arial" pitchFamily="34" charset="0"/>
            </a:endParaRPr>
          </a:p>
        </p:txBody>
      </p:sp>
      <p:sp>
        <p:nvSpPr>
          <p:cNvPr id="8" name="Text Box 5"/>
          <p:cNvSpPr txBox="1">
            <a:spLocks noChangeArrowheads="1"/>
          </p:cNvSpPr>
          <p:nvPr/>
        </p:nvSpPr>
        <p:spPr bwMode="auto">
          <a:xfrm>
            <a:off x="-142081" y="2029792"/>
            <a:ext cx="9055100" cy="38595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lvl="1">
              <a:lnSpc>
                <a:spcPct val="95000"/>
              </a:lnSpc>
              <a:buClr>
                <a:srgbClr val="000000"/>
              </a:buClr>
              <a:buSzPct val="100000"/>
              <a:buFontTx/>
              <a:buChar char="•"/>
            </a:pPr>
            <a:r>
              <a:rPr lang="en-US" dirty="0" smtClean="0">
                <a:solidFill>
                  <a:srgbClr val="000000"/>
                </a:solidFill>
                <a:latin typeface="Arial" pitchFamily="34" charset="0"/>
              </a:rPr>
              <a:t> Renderer </a:t>
            </a:r>
            <a:r>
              <a:rPr lang="en-US" dirty="0">
                <a:solidFill>
                  <a:srgbClr val="000000"/>
                </a:solidFill>
                <a:latin typeface="Arial" pitchFamily="34" charset="0"/>
              </a:rPr>
              <a:t>(2D or 3D)</a:t>
            </a:r>
            <a:endParaRPr lang="en-US" dirty="0"/>
          </a:p>
          <a:p>
            <a:pPr lvl="1">
              <a:lnSpc>
                <a:spcPct val="95000"/>
              </a:lnSpc>
              <a:buClr>
                <a:srgbClr val="000000"/>
              </a:buClr>
              <a:buSzPct val="100000"/>
              <a:buFontTx/>
              <a:buChar char="•"/>
            </a:pPr>
            <a:r>
              <a:rPr lang="en-US" dirty="0" smtClean="0">
                <a:solidFill>
                  <a:srgbClr val="000000"/>
                </a:solidFill>
                <a:latin typeface="Arial" pitchFamily="34" charset="0"/>
              </a:rPr>
              <a:t> Detector de </a:t>
            </a:r>
            <a:r>
              <a:rPr lang="en-US" dirty="0" err="1" smtClean="0">
                <a:solidFill>
                  <a:srgbClr val="000000"/>
                </a:solidFill>
                <a:latin typeface="Arial" pitchFamily="34" charset="0"/>
              </a:rPr>
              <a:t>Colisão</a:t>
            </a:r>
            <a:r>
              <a:rPr lang="en-US" dirty="0" smtClean="0">
                <a:solidFill>
                  <a:srgbClr val="000000"/>
                </a:solidFill>
                <a:latin typeface="Arial" pitchFamily="34" charset="0"/>
              </a:rPr>
              <a:t> </a:t>
            </a:r>
            <a:endParaRPr lang="en-US" dirty="0"/>
          </a:p>
          <a:p>
            <a:pPr lvl="1">
              <a:lnSpc>
                <a:spcPct val="95000"/>
              </a:lnSpc>
              <a:buClr>
                <a:srgbClr val="000000"/>
              </a:buClr>
              <a:buSzPct val="100000"/>
              <a:buFontTx/>
              <a:buChar char="•"/>
            </a:pPr>
            <a:r>
              <a:rPr lang="en-US" dirty="0" smtClean="0">
                <a:solidFill>
                  <a:srgbClr val="000000"/>
                </a:solidFill>
                <a:latin typeface="Arial" pitchFamily="34" charset="0"/>
              </a:rPr>
              <a:t> Scripting</a:t>
            </a:r>
            <a:endParaRPr lang="en-US" dirty="0"/>
          </a:p>
          <a:p>
            <a:pPr lvl="1">
              <a:lnSpc>
                <a:spcPct val="95000"/>
              </a:lnSpc>
              <a:buClr>
                <a:srgbClr val="000000"/>
              </a:buClr>
              <a:buSzPct val="100000"/>
              <a:buFontTx/>
              <a:buChar char="•"/>
            </a:pPr>
            <a:r>
              <a:rPr lang="en-US" dirty="0" smtClean="0">
                <a:solidFill>
                  <a:srgbClr val="000000"/>
                </a:solidFill>
                <a:latin typeface="Arial" pitchFamily="34" charset="0"/>
              </a:rPr>
              <a:t> </a:t>
            </a:r>
            <a:r>
              <a:rPr lang="en-US" dirty="0" err="1" smtClean="0">
                <a:solidFill>
                  <a:srgbClr val="000000"/>
                </a:solidFill>
                <a:latin typeface="Arial" pitchFamily="34" charset="0"/>
              </a:rPr>
              <a:t>Som</a:t>
            </a:r>
            <a:r>
              <a:rPr lang="en-US" dirty="0" smtClean="0">
                <a:solidFill>
                  <a:srgbClr val="000000"/>
                </a:solidFill>
                <a:latin typeface="Arial" pitchFamily="34" charset="0"/>
              </a:rPr>
              <a:t>/Video</a:t>
            </a:r>
            <a:endParaRPr lang="en-US" dirty="0"/>
          </a:p>
          <a:p>
            <a:pPr lvl="1">
              <a:lnSpc>
                <a:spcPct val="95000"/>
              </a:lnSpc>
              <a:buClr>
                <a:srgbClr val="000000"/>
              </a:buClr>
              <a:buSzPct val="100000"/>
              <a:buFontTx/>
              <a:buChar char="•"/>
            </a:pPr>
            <a:r>
              <a:rPr lang="en-US" dirty="0" smtClean="0">
                <a:solidFill>
                  <a:srgbClr val="000000"/>
                </a:solidFill>
                <a:latin typeface="Arial" pitchFamily="34" charset="0"/>
              </a:rPr>
              <a:t> </a:t>
            </a:r>
            <a:r>
              <a:rPr lang="en-US" dirty="0" err="1" smtClean="0">
                <a:solidFill>
                  <a:srgbClr val="000000"/>
                </a:solidFill>
                <a:latin typeface="Arial" pitchFamily="34" charset="0"/>
              </a:rPr>
              <a:t>Animação</a:t>
            </a:r>
            <a:endParaRPr lang="en-US" dirty="0"/>
          </a:p>
          <a:p>
            <a:pPr lvl="1">
              <a:lnSpc>
                <a:spcPct val="95000"/>
              </a:lnSpc>
              <a:buClr>
                <a:srgbClr val="000000"/>
              </a:buClr>
              <a:buSzPct val="100000"/>
              <a:buFontTx/>
              <a:buChar char="•"/>
            </a:pPr>
            <a:r>
              <a:rPr lang="en-US" dirty="0" smtClean="0">
                <a:solidFill>
                  <a:srgbClr val="000000"/>
                </a:solidFill>
                <a:latin typeface="Arial" pitchFamily="34" charset="0"/>
              </a:rPr>
              <a:t> Shading/</a:t>
            </a:r>
            <a:r>
              <a:rPr lang="en-US" dirty="0" err="1" smtClean="0">
                <a:solidFill>
                  <a:srgbClr val="000000"/>
                </a:solidFill>
                <a:latin typeface="Arial" pitchFamily="34" charset="0"/>
              </a:rPr>
              <a:t>Iluminação</a:t>
            </a:r>
            <a:endParaRPr lang="en-US" dirty="0"/>
          </a:p>
          <a:p>
            <a:pPr lvl="1">
              <a:lnSpc>
                <a:spcPct val="95000"/>
              </a:lnSpc>
              <a:buClr>
                <a:srgbClr val="000000"/>
              </a:buClr>
              <a:buSzPct val="100000"/>
              <a:buFontTx/>
              <a:buChar char="•"/>
            </a:pPr>
            <a:r>
              <a:rPr lang="en-US" dirty="0" smtClean="0">
                <a:solidFill>
                  <a:srgbClr val="000000"/>
                </a:solidFill>
                <a:latin typeface="Arial" pitchFamily="34" charset="0"/>
              </a:rPr>
              <a:t> Networking</a:t>
            </a:r>
            <a:endParaRPr lang="en-US" dirty="0"/>
          </a:p>
          <a:p>
            <a:pPr lvl="1">
              <a:lnSpc>
                <a:spcPct val="95000"/>
              </a:lnSpc>
              <a:buClr>
                <a:srgbClr val="000000"/>
              </a:buClr>
              <a:buSzPct val="100000"/>
              <a:buFontTx/>
              <a:buChar char="•"/>
            </a:pPr>
            <a:r>
              <a:rPr lang="en-US" dirty="0" smtClean="0">
                <a:solidFill>
                  <a:srgbClr val="000000"/>
                </a:solidFill>
                <a:latin typeface="Arial" pitchFamily="34" charset="0"/>
              </a:rPr>
              <a:t> </a:t>
            </a:r>
            <a:r>
              <a:rPr lang="en-US" dirty="0" err="1" smtClean="0">
                <a:solidFill>
                  <a:srgbClr val="000000"/>
                </a:solidFill>
                <a:latin typeface="Arial" pitchFamily="34" charset="0"/>
              </a:rPr>
              <a:t>Física</a:t>
            </a:r>
            <a:endParaRPr lang="en-US" dirty="0"/>
          </a:p>
          <a:p>
            <a:pPr lvl="1">
              <a:lnSpc>
                <a:spcPct val="95000"/>
              </a:lnSpc>
              <a:buClr>
                <a:srgbClr val="000000"/>
              </a:buClr>
              <a:buSzPct val="100000"/>
              <a:buFontTx/>
              <a:buChar char="•"/>
            </a:pPr>
            <a:r>
              <a:rPr lang="en-US" dirty="0" smtClean="0">
                <a:solidFill>
                  <a:srgbClr val="000000"/>
                </a:solidFill>
                <a:latin typeface="Arial" pitchFamily="34" charset="0"/>
              </a:rPr>
              <a:t> </a:t>
            </a:r>
            <a:r>
              <a:rPr lang="en-US" dirty="0" err="1" smtClean="0">
                <a:solidFill>
                  <a:srgbClr val="000000"/>
                </a:solidFill>
                <a:latin typeface="Arial" pitchFamily="34" charset="0"/>
              </a:rPr>
              <a:t>Inteligência</a:t>
            </a:r>
            <a:r>
              <a:rPr lang="en-US" dirty="0" smtClean="0">
                <a:solidFill>
                  <a:srgbClr val="000000"/>
                </a:solidFill>
                <a:latin typeface="Arial" pitchFamily="34" charset="0"/>
              </a:rPr>
              <a:t> Artificial</a:t>
            </a:r>
            <a:endParaRPr lang="en-US" dirty="0"/>
          </a:p>
          <a:p>
            <a:pPr lvl="1">
              <a:lnSpc>
                <a:spcPct val="95000"/>
              </a:lnSpc>
              <a:buClr>
                <a:srgbClr val="000000"/>
              </a:buClr>
              <a:buSzPct val="100000"/>
              <a:buFontTx/>
              <a:buChar char="•"/>
            </a:pPr>
            <a:r>
              <a:rPr lang="en-US" dirty="0" smtClean="0">
                <a:solidFill>
                  <a:srgbClr val="000000"/>
                </a:solidFill>
                <a:latin typeface="Arial" pitchFamily="34" charset="0"/>
              </a:rPr>
              <a:t> Level </a:t>
            </a:r>
            <a:r>
              <a:rPr lang="en-US" dirty="0">
                <a:solidFill>
                  <a:srgbClr val="000000"/>
                </a:solidFill>
                <a:latin typeface="Arial" pitchFamily="34" charset="0"/>
              </a:rPr>
              <a:t>Editor</a:t>
            </a:r>
            <a:endParaRPr lang="en-US" dirty="0"/>
          </a:p>
          <a:p>
            <a:pPr lvl="1">
              <a:lnSpc>
                <a:spcPct val="95000"/>
              </a:lnSpc>
              <a:buClr>
                <a:srgbClr val="000000"/>
              </a:buClr>
              <a:buSzPct val="100000"/>
              <a:buFontTx/>
              <a:buChar char="•"/>
            </a:pPr>
            <a:r>
              <a:rPr lang="en-US" dirty="0" smtClean="0">
                <a:solidFill>
                  <a:srgbClr val="000000"/>
                </a:solidFill>
                <a:latin typeface="Arial" pitchFamily="34" charset="0"/>
              </a:rPr>
              <a:t> Custom </a:t>
            </a:r>
            <a:r>
              <a:rPr lang="en-US" dirty="0">
                <a:solidFill>
                  <a:srgbClr val="000000"/>
                </a:solidFill>
                <a:latin typeface="Arial" pitchFamily="34" charset="0"/>
              </a:rPr>
              <a:t>Tools</a:t>
            </a:r>
          </a:p>
        </p:txBody>
      </p:sp>
      <p:pic>
        <p:nvPicPr>
          <p:cNvPr id="9" name="Picture 8"/>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791744" y="1446213"/>
            <a:ext cx="1885950" cy="17049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0" name="Picture 9"/>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077744" y="1362075"/>
            <a:ext cx="2965450" cy="911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1" name="Picture 10"/>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814219" y="2366963"/>
            <a:ext cx="3408363" cy="1038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2" name="Picture 11"/>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623469" y="3478213"/>
            <a:ext cx="2201863" cy="9747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3" name="Picture 12"/>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5315744" y="4664075"/>
            <a:ext cx="3970338" cy="1143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4" name="Picture 13"/>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5442744" y="5934075"/>
            <a:ext cx="3779838" cy="730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 name="Picture 14"/>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6077744" y="3478213"/>
            <a:ext cx="2795588" cy="1038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6" name="Picture 15"/>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3471069" y="5324475"/>
            <a:ext cx="1628775" cy="11350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5277005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131840" y="2944951"/>
            <a:ext cx="5508104" cy="2730104"/>
          </a:xfrm>
          <a:prstGeom prst="rect">
            <a:avLst/>
          </a:prstGeom>
          <a:ln>
            <a:noFill/>
          </a:ln>
          <a:effectLst>
            <a:softEdge rad="1125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p:cNvSpPr txBox="1"/>
          <p:nvPr/>
        </p:nvSpPr>
        <p:spPr>
          <a:xfrm>
            <a:off x="467544" y="3432840"/>
            <a:ext cx="3240360" cy="1754326"/>
          </a:xfrm>
          <a:prstGeom prst="rect">
            <a:avLst/>
          </a:prstGeom>
          <a:noFill/>
        </p:spPr>
        <p:txBody>
          <a:bodyPr wrap="square" rtlCol="0">
            <a:spAutoFit/>
          </a:bodyPr>
          <a:lstStyle/>
          <a:p>
            <a:pPr marL="285750" indent="-285750">
              <a:buFont typeface="Arial" pitchFamily="34" charset="0"/>
              <a:buChar char="•"/>
            </a:pPr>
            <a:r>
              <a:rPr lang="en-US" dirty="0" smtClean="0"/>
              <a:t>O </a:t>
            </a:r>
            <a:r>
              <a:rPr lang="en-US" dirty="0" err="1" smtClean="0"/>
              <a:t>que</a:t>
            </a:r>
            <a:r>
              <a:rPr lang="en-US" dirty="0" smtClean="0"/>
              <a:t> é ?</a:t>
            </a:r>
          </a:p>
          <a:p>
            <a:pPr marL="285750" indent="-285750">
              <a:buFont typeface="Arial" pitchFamily="34" charset="0"/>
              <a:buChar char="•"/>
            </a:pPr>
            <a:r>
              <a:rPr lang="en-US" dirty="0" smtClean="0"/>
              <a:t>DirectX 9.c Wrapper</a:t>
            </a:r>
          </a:p>
          <a:p>
            <a:pPr marL="285750" indent="-285750">
              <a:buFont typeface="Arial" pitchFamily="34" charset="0"/>
              <a:buChar char="•"/>
            </a:pPr>
            <a:r>
              <a:rPr lang="en-US" dirty="0" err="1" smtClean="0"/>
              <a:t>Multiplataforma</a:t>
            </a:r>
            <a:endParaRPr lang="en-US" dirty="0" smtClean="0"/>
          </a:p>
          <a:p>
            <a:pPr marL="742950" lvl="1" indent="-285750">
              <a:buFont typeface="Arial" pitchFamily="34" charset="0"/>
              <a:buChar char="•"/>
            </a:pPr>
            <a:r>
              <a:rPr lang="en-US" dirty="0" smtClean="0"/>
              <a:t>Xbox </a:t>
            </a:r>
          </a:p>
          <a:p>
            <a:pPr marL="742950" lvl="1" indent="-285750">
              <a:buFont typeface="Arial" pitchFamily="34" charset="0"/>
              <a:buChar char="•"/>
            </a:pPr>
            <a:r>
              <a:rPr lang="en-US" dirty="0" smtClean="0"/>
              <a:t>Windows </a:t>
            </a:r>
          </a:p>
          <a:p>
            <a:pPr marL="742950" lvl="1" indent="-285750">
              <a:buFont typeface="Arial" pitchFamily="34" charset="0"/>
              <a:buChar char="•"/>
            </a:pPr>
            <a:r>
              <a:rPr lang="en-US" dirty="0" smtClean="0"/>
              <a:t>Phone7 </a:t>
            </a:r>
          </a:p>
        </p:txBody>
      </p:sp>
      <p:sp>
        <p:nvSpPr>
          <p:cNvPr id="6" name="Text Box 2"/>
          <p:cNvSpPr txBox="1">
            <a:spLocks noChangeArrowheads="1"/>
          </p:cNvSpPr>
          <p:nvPr/>
        </p:nvSpPr>
        <p:spPr bwMode="auto">
          <a:xfrm>
            <a:off x="3543995" y="1254342"/>
            <a:ext cx="1165704"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fr-FR" sz="3200" b="1" dirty="0" smtClean="0">
                <a:solidFill>
                  <a:srgbClr val="6F65FF"/>
                </a:solidFill>
                <a:latin typeface="Verdana" pitchFamily="34" charset="0"/>
              </a:rPr>
              <a:t>XNA</a:t>
            </a:r>
            <a:endParaRPr lang="fr-FR" dirty="0">
              <a:solidFill>
                <a:srgbClr val="6F65FF"/>
              </a:solidFill>
            </a:endParaRPr>
          </a:p>
        </p:txBody>
      </p:sp>
    </p:spTree>
    <p:extLst>
      <p:ext uri="{BB962C8B-B14F-4D97-AF65-F5344CB8AC3E}">
        <p14:creationId xmlns:p14="http://schemas.microsoft.com/office/powerpoint/2010/main" xmlns="" val="3426219588"/>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in.jpg"/>
          <p:cNvPicPr>
            <a:picLocks noChangeAspect="1"/>
          </p:cNvPicPr>
          <p:nvPr/>
        </p:nvPicPr>
        <p:blipFill>
          <a:blip r:embed="rId3" cstate="print"/>
          <a:stretch>
            <a:fillRect/>
          </a:stretch>
        </p:blipFill>
        <p:spPr>
          <a:xfrm>
            <a:off x="3166" y="0"/>
            <a:ext cx="9137668" cy="6858000"/>
          </a:xfrm>
          <a:prstGeom prst="rect">
            <a:avLst/>
          </a:prstGeom>
        </p:spPr>
      </p:pic>
      <p:sp>
        <p:nvSpPr>
          <p:cNvPr id="3" name="TextBox 2"/>
          <p:cNvSpPr txBox="1"/>
          <p:nvPr/>
        </p:nvSpPr>
        <p:spPr>
          <a:xfrm>
            <a:off x="2987824" y="3212976"/>
            <a:ext cx="2537874" cy="769441"/>
          </a:xfrm>
          <a:prstGeom prst="rect">
            <a:avLst/>
          </a:prstGeom>
          <a:noFill/>
        </p:spPr>
        <p:txBody>
          <a:bodyPr wrap="none" rtlCol="0">
            <a:spAutoFit/>
          </a:bodyPr>
          <a:lstStyle/>
          <a:p>
            <a:r>
              <a:rPr lang="pt-BR" sz="4400" b="1" dirty="0" smtClean="0">
                <a:ln>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ln>
                <a:solidFill>
                  <a:schemeClr val="bg2">
                    <a:lumMod val="20000"/>
                    <a:lumOff val="80000"/>
                  </a:schemeClr>
                </a:solidFill>
                <a:effectLst>
                  <a:outerShdw blurRad="50800" dist="38100" dir="2700000" algn="tl" rotWithShape="0">
                    <a:prstClr val="black">
                      <a:alpha val="40000"/>
                    </a:prstClr>
                  </a:outerShdw>
                </a:effectLst>
              </a:rPr>
              <a:t>Features</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5856" y="1196752"/>
            <a:ext cx="2198038" cy="1077218"/>
          </a:xfrm>
          <a:prstGeom prst="rect">
            <a:avLst/>
          </a:prstGeom>
          <a:noFill/>
        </p:spPr>
        <p:txBody>
          <a:bodyPr wrap="none" rtlCol="0">
            <a:spAutoFit/>
          </a:bodyPr>
          <a:lstStyle/>
          <a:p>
            <a:r>
              <a:rPr lang="pt-BR" sz="3200" b="1" dirty="0" err="1" smtClean="0">
                <a:solidFill>
                  <a:srgbClr val="6F65FF"/>
                </a:solidFill>
                <a:latin typeface="Verdana" pitchFamily="34" charset="0"/>
              </a:rPr>
              <a:t>Features</a:t>
            </a:r>
            <a:endParaRPr lang="pt-BR" sz="3200" b="1" dirty="0" smtClean="0">
              <a:solidFill>
                <a:srgbClr val="6F65FF"/>
              </a:solidFill>
              <a:latin typeface="Verdana" pitchFamily="34" charset="0"/>
            </a:endParaRPr>
          </a:p>
          <a:p>
            <a:endParaRPr lang="pt-BR" sz="3200" b="1" dirty="0" smtClean="0">
              <a:solidFill>
                <a:srgbClr val="6F65FF"/>
              </a:solidFill>
              <a:latin typeface="Verdana" pitchFamily="34" charset="0"/>
            </a:endParaRPr>
          </a:p>
        </p:txBody>
      </p:sp>
      <p:sp>
        <p:nvSpPr>
          <p:cNvPr id="3" name="TextBox 2"/>
          <p:cNvSpPr txBox="1"/>
          <p:nvPr/>
        </p:nvSpPr>
        <p:spPr>
          <a:xfrm>
            <a:off x="251520" y="1988840"/>
            <a:ext cx="4824536" cy="4524315"/>
          </a:xfrm>
          <a:prstGeom prst="rect">
            <a:avLst/>
          </a:prstGeom>
          <a:noFill/>
        </p:spPr>
        <p:txBody>
          <a:bodyPr wrap="square" rtlCol="0">
            <a:spAutoFit/>
          </a:bodyPr>
          <a:lstStyle/>
          <a:p>
            <a:pPr>
              <a:buFont typeface="Arial" pitchFamily="34" charset="0"/>
              <a:buChar char="•"/>
            </a:pPr>
            <a:r>
              <a:rPr lang="en-US" dirty="0" smtClean="0"/>
              <a:t> Support for Windows Phone 7 and PC </a:t>
            </a:r>
            <a:endParaRPr lang="en-US" u="sng" dirty="0" smtClean="0">
              <a:hlinkClick r:id="rId3"/>
            </a:endParaRPr>
          </a:p>
          <a:p>
            <a:pPr>
              <a:buFont typeface="Arial" pitchFamily="34" charset="0"/>
              <a:buChar char="•"/>
            </a:pPr>
            <a:r>
              <a:rPr lang="en-US" u="sng" dirty="0" smtClean="0">
                <a:hlinkClick r:id="rId3"/>
              </a:rPr>
              <a:t> Deferred Rendering</a:t>
            </a:r>
            <a:r>
              <a:rPr lang="en-US" dirty="0" smtClean="0"/>
              <a:t> 	</a:t>
            </a:r>
          </a:p>
          <a:p>
            <a:pPr lvl="1">
              <a:buFont typeface="Arial" pitchFamily="34" charset="0"/>
              <a:buChar char="•"/>
            </a:pPr>
            <a:r>
              <a:rPr lang="en-US" dirty="0" smtClean="0"/>
              <a:t> Bump mapping, </a:t>
            </a:r>
            <a:r>
              <a:rPr lang="en-US" dirty="0" err="1" smtClean="0"/>
              <a:t>Specular</a:t>
            </a:r>
            <a:r>
              <a:rPr lang="en-US" dirty="0" smtClean="0"/>
              <a:t> mapping, Glow mapping and Parallax mapping</a:t>
            </a:r>
          </a:p>
          <a:p>
            <a:pPr>
              <a:buFont typeface="Arial" pitchFamily="34" charset="0"/>
              <a:buChar char="•"/>
            </a:pPr>
            <a:r>
              <a:rPr lang="en-US" dirty="0" smtClean="0"/>
              <a:t>2D and 3D Physical Simulation</a:t>
            </a:r>
          </a:p>
          <a:p>
            <a:pPr>
              <a:buFont typeface="Arial" pitchFamily="34" charset="0"/>
              <a:buChar char="•"/>
            </a:pPr>
            <a:r>
              <a:rPr lang="en-US" dirty="0" smtClean="0"/>
              <a:t> 2D and 3D Sound</a:t>
            </a:r>
          </a:p>
          <a:p>
            <a:pPr>
              <a:buFont typeface="Arial" pitchFamily="34" charset="0"/>
              <a:buChar char="•"/>
            </a:pPr>
            <a:r>
              <a:rPr lang="en-US" dirty="0" smtClean="0"/>
              <a:t> 3D Animation by Bones (Bone Animation)</a:t>
            </a:r>
          </a:p>
          <a:p>
            <a:pPr>
              <a:buFont typeface="Arial" pitchFamily="34" charset="0"/>
              <a:buChar char="•"/>
            </a:pPr>
            <a:r>
              <a:rPr lang="en-US" dirty="0" smtClean="0"/>
              <a:t> Terrain and Vegetation</a:t>
            </a:r>
          </a:p>
          <a:p>
            <a:pPr>
              <a:buFont typeface="Arial" pitchFamily="34" charset="0"/>
              <a:buChar char="•"/>
            </a:pPr>
            <a:r>
              <a:rPr lang="en-US" dirty="0" smtClean="0"/>
              <a:t> Reflection and Refraction in Real Time</a:t>
            </a:r>
          </a:p>
          <a:p>
            <a:pPr>
              <a:buFont typeface="Arial" pitchFamily="34" charset="0"/>
              <a:buChar char="•"/>
            </a:pPr>
            <a:r>
              <a:rPr lang="en-US" dirty="0" smtClean="0"/>
              <a:t> Several classical algorithms of Artificial Intelligence</a:t>
            </a:r>
          </a:p>
          <a:p>
            <a:pPr>
              <a:buFont typeface="Arial" pitchFamily="34" charset="0"/>
              <a:buChar char="•"/>
            </a:pPr>
            <a:r>
              <a:rPr lang="en-US" dirty="0" smtClean="0"/>
              <a:t> 2D and 3D Particle Systems</a:t>
            </a:r>
          </a:p>
          <a:p>
            <a:pPr>
              <a:buFont typeface="Arial" pitchFamily="34" charset="0"/>
              <a:buChar char="•"/>
            </a:pPr>
            <a:r>
              <a:rPr lang="en-US" dirty="0" smtClean="0"/>
              <a:t> 2D and 3D Dynamic Lights with Shadow</a:t>
            </a:r>
          </a:p>
          <a:p>
            <a:pPr>
              <a:buFont typeface="Arial" pitchFamily="34" charset="0"/>
              <a:buChar char="•"/>
            </a:pPr>
            <a:r>
              <a:rPr lang="pt-BR" dirty="0" smtClean="0"/>
              <a:t> </a:t>
            </a:r>
            <a:r>
              <a:rPr lang="pt-BR" dirty="0" err="1" smtClean="0"/>
              <a:t>Advanced</a:t>
            </a:r>
            <a:r>
              <a:rPr lang="pt-BR" dirty="0" smtClean="0"/>
              <a:t> GUI</a:t>
            </a:r>
          </a:p>
          <a:p>
            <a:pPr>
              <a:buFont typeface="Arial" pitchFamily="34" charset="0"/>
              <a:buChar char="•"/>
            </a:pPr>
            <a:r>
              <a:rPr lang="pt-BR" dirty="0" smtClean="0"/>
              <a:t> </a:t>
            </a:r>
            <a:r>
              <a:rPr lang="pt-BR" dirty="0" err="1" smtClean="0"/>
              <a:t>Advanced</a:t>
            </a:r>
            <a:r>
              <a:rPr lang="pt-BR" dirty="0" smtClean="0"/>
              <a:t> </a:t>
            </a:r>
            <a:r>
              <a:rPr lang="pt-BR" dirty="0" err="1" smtClean="0"/>
              <a:t>Billboards</a:t>
            </a:r>
            <a:endParaRPr lang="pt-BR" dirty="0" smtClean="0"/>
          </a:p>
          <a:p>
            <a:pPr>
              <a:buFont typeface="Arial" pitchFamily="34" charset="0"/>
              <a:buChar char="•"/>
            </a:pPr>
            <a:r>
              <a:rPr lang="pt-BR" dirty="0" smtClean="0"/>
              <a:t> </a:t>
            </a:r>
            <a:r>
              <a:rPr lang="pt-BR" dirty="0" err="1" smtClean="0"/>
              <a:t>Integrated</a:t>
            </a:r>
            <a:r>
              <a:rPr lang="pt-BR" dirty="0" smtClean="0"/>
              <a:t> </a:t>
            </a:r>
            <a:r>
              <a:rPr lang="pt-BR" dirty="0" err="1" smtClean="0"/>
              <a:t>with</a:t>
            </a:r>
            <a:r>
              <a:rPr lang="pt-BR" dirty="0" smtClean="0"/>
              <a:t> WPF</a:t>
            </a:r>
            <a:endParaRPr lang="en-US" dirty="0"/>
          </a:p>
        </p:txBody>
      </p:sp>
      <p:pic>
        <p:nvPicPr>
          <p:cNvPr id="41986" name="Picture 2" descr="untitled"/>
          <p:cNvPicPr>
            <a:picLocks noChangeAspect="1" noChangeArrowheads="1"/>
          </p:cNvPicPr>
          <p:nvPr/>
        </p:nvPicPr>
        <p:blipFill>
          <a:blip r:embed="rId4" cstate="print"/>
          <a:srcRect/>
          <a:stretch>
            <a:fillRect/>
          </a:stretch>
        </p:blipFill>
        <p:spPr bwMode="auto">
          <a:xfrm>
            <a:off x="4788024" y="2852936"/>
            <a:ext cx="4108951" cy="2462808"/>
          </a:xfrm>
          <a:prstGeom prst="rect">
            <a:avLst/>
          </a:prstGeom>
          <a:ln>
            <a:noFill/>
          </a:ln>
          <a:effectLst>
            <a:softEdge rad="112500"/>
          </a:effectLst>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5856" y="1196752"/>
            <a:ext cx="2733441" cy="584775"/>
          </a:xfrm>
          <a:prstGeom prst="rect">
            <a:avLst/>
          </a:prstGeom>
          <a:noFill/>
        </p:spPr>
        <p:txBody>
          <a:bodyPr wrap="none" rtlCol="0">
            <a:spAutoFit/>
          </a:bodyPr>
          <a:lstStyle/>
          <a:p>
            <a:r>
              <a:rPr lang="pt-BR" sz="3200" b="1" dirty="0" smtClean="0">
                <a:solidFill>
                  <a:srgbClr val="6F65FF"/>
                </a:solidFill>
                <a:latin typeface="Verdana" pitchFamily="34" charset="0"/>
              </a:rPr>
              <a:t>Estruturais</a:t>
            </a:r>
          </a:p>
        </p:txBody>
      </p:sp>
      <p:sp>
        <p:nvSpPr>
          <p:cNvPr id="3" name="TextBox 2"/>
          <p:cNvSpPr txBox="1"/>
          <p:nvPr/>
        </p:nvSpPr>
        <p:spPr>
          <a:xfrm>
            <a:off x="251520" y="2636912"/>
            <a:ext cx="4176464" cy="3416320"/>
          </a:xfrm>
          <a:prstGeom prst="rect">
            <a:avLst/>
          </a:prstGeom>
          <a:noFill/>
        </p:spPr>
        <p:txBody>
          <a:bodyPr wrap="square" rtlCol="0">
            <a:spAutoFit/>
          </a:bodyPr>
          <a:lstStyle/>
          <a:p>
            <a:pPr>
              <a:buFont typeface="Arial" pitchFamily="34" charset="0"/>
              <a:buChar char="•"/>
            </a:pPr>
            <a:r>
              <a:rPr lang="pt-BR" dirty="0" smtClean="0"/>
              <a:t>  Design Simplista e Flexível</a:t>
            </a:r>
          </a:p>
          <a:p>
            <a:pPr>
              <a:buFont typeface="Arial" pitchFamily="34" charset="0"/>
              <a:buChar char="•"/>
            </a:pPr>
            <a:r>
              <a:rPr lang="pt-BR" dirty="0" smtClean="0"/>
              <a:t>  Orientada à </a:t>
            </a:r>
            <a:r>
              <a:rPr lang="pt-BR" dirty="0" err="1" smtClean="0"/>
              <a:t>Middleware</a:t>
            </a:r>
            <a:endParaRPr lang="pt-BR" dirty="0" smtClean="0"/>
          </a:p>
          <a:p>
            <a:pPr lvl="1">
              <a:buFont typeface="Arial" pitchFamily="34" charset="0"/>
              <a:buChar char="•"/>
            </a:pPr>
            <a:r>
              <a:rPr lang="pt-BR" dirty="0" smtClean="0"/>
              <a:t> Expansão</a:t>
            </a:r>
          </a:p>
          <a:p>
            <a:pPr lvl="1">
              <a:buFont typeface="Arial" pitchFamily="34" charset="0"/>
              <a:buChar char="•"/>
            </a:pPr>
            <a:r>
              <a:rPr lang="pt-BR" dirty="0" smtClean="0"/>
              <a:t> </a:t>
            </a:r>
            <a:r>
              <a:rPr lang="pt-BR" dirty="0" err="1" smtClean="0"/>
              <a:t>Plugins</a:t>
            </a:r>
            <a:endParaRPr lang="pt-BR" dirty="0" smtClean="0"/>
          </a:p>
          <a:p>
            <a:pPr lvl="1">
              <a:buFont typeface="Arial" pitchFamily="34" charset="0"/>
              <a:buChar char="•"/>
            </a:pPr>
            <a:r>
              <a:rPr lang="pt-BR" dirty="0" smtClean="0"/>
              <a:t> Sistema de Componentes</a:t>
            </a:r>
          </a:p>
          <a:p>
            <a:pPr lvl="1">
              <a:buFont typeface="Arial" pitchFamily="34" charset="0"/>
              <a:buChar char="•"/>
            </a:pPr>
            <a:endParaRPr lang="pt-BR" dirty="0" smtClean="0"/>
          </a:p>
          <a:p>
            <a:pPr>
              <a:buFont typeface="Arial" pitchFamily="34" charset="0"/>
              <a:buChar char="•"/>
            </a:pPr>
            <a:r>
              <a:rPr lang="pt-BR" dirty="0" smtClean="0"/>
              <a:t>  </a:t>
            </a:r>
            <a:r>
              <a:rPr lang="en-US" dirty="0" smtClean="0"/>
              <a:t>Resource Management System</a:t>
            </a:r>
            <a:endParaRPr lang="pt-BR" dirty="0" smtClean="0"/>
          </a:p>
          <a:p>
            <a:pPr>
              <a:buFont typeface="Arial" pitchFamily="34" charset="0"/>
              <a:buChar char="•"/>
            </a:pPr>
            <a:r>
              <a:rPr lang="pt-BR" dirty="0" smtClean="0"/>
              <a:t>  Sistema de Mensagens</a:t>
            </a:r>
          </a:p>
          <a:p>
            <a:pPr>
              <a:buFont typeface="Arial" pitchFamily="34" charset="0"/>
              <a:buChar char="•"/>
            </a:pPr>
            <a:r>
              <a:rPr lang="pt-BR" dirty="0" smtClean="0"/>
              <a:t>Sistema de Entidades Artemis</a:t>
            </a:r>
          </a:p>
          <a:p>
            <a:pPr>
              <a:buFont typeface="Arial" pitchFamily="34" charset="0"/>
              <a:buChar char="•"/>
            </a:pPr>
            <a:r>
              <a:rPr lang="pt-BR" dirty="0" smtClean="0"/>
              <a:t>  </a:t>
            </a:r>
            <a:r>
              <a:rPr lang="pt-BR" dirty="0" err="1" smtClean="0"/>
              <a:t>Exporter</a:t>
            </a:r>
            <a:r>
              <a:rPr lang="pt-BR" dirty="0" smtClean="0"/>
              <a:t> 3DStudio</a:t>
            </a:r>
          </a:p>
          <a:p>
            <a:pPr lvl="1">
              <a:buFont typeface="Arial" pitchFamily="34" charset="0"/>
              <a:buChar char="•"/>
            </a:pPr>
            <a:r>
              <a:rPr lang="pt-BR" dirty="0" smtClean="0"/>
              <a:t> </a:t>
            </a:r>
            <a:r>
              <a:rPr lang="pt-BR" dirty="0" err="1" smtClean="0"/>
              <a:t>The</a:t>
            </a:r>
            <a:r>
              <a:rPr lang="pt-BR" dirty="0" smtClean="0"/>
              <a:t> </a:t>
            </a:r>
            <a:r>
              <a:rPr lang="pt-BR" dirty="0" err="1" smtClean="0"/>
              <a:t>Good</a:t>
            </a:r>
            <a:endParaRPr lang="pt-BR" dirty="0" smtClean="0"/>
          </a:p>
          <a:p>
            <a:pPr lvl="1">
              <a:buFont typeface="Arial" pitchFamily="34" charset="0"/>
              <a:buChar char="•"/>
            </a:pPr>
            <a:r>
              <a:rPr lang="pt-BR" dirty="0" smtClean="0"/>
              <a:t> </a:t>
            </a:r>
            <a:r>
              <a:rPr lang="pt-BR" dirty="0" err="1" smtClean="0"/>
              <a:t>The</a:t>
            </a:r>
            <a:r>
              <a:rPr lang="pt-BR" dirty="0" smtClean="0"/>
              <a:t> </a:t>
            </a:r>
            <a:r>
              <a:rPr lang="pt-BR" dirty="0" err="1" smtClean="0"/>
              <a:t>Evil</a:t>
            </a:r>
            <a:endParaRPr lang="pt-BR" dirty="0"/>
          </a:p>
        </p:txBody>
      </p:sp>
      <p:pic>
        <p:nvPicPr>
          <p:cNvPr id="5" name="Picture 2" descr="http://ploobs.com.br/wp-content/uploads/2011/03/Etapa1-12122010-15056-AM-300x168.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13133" y="2852936"/>
            <a:ext cx="5230867" cy="2929285"/>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ChangeArrowheads="1"/>
          </p:cNvSpPr>
          <p:nvPr/>
        </p:nvSpPr>
        <p:spPr bwMode="auto">
          <a:xfrm>
            <a:off x="1691680" y="1340768"/>
            <a:ext cx="6268888"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fr-FR" sz="3200" b="1" dirty="0" err="1" smtClean="0">
                <a:solidFill>
                  <a:srgbClr val="6F65FF"/>
                </a:solidFill>
                <a:latin typeface="Verdana" pitchFamily="34" charset="0"/>
              </a:rPr>
              <a:t>PloobsEngine</a:t>
            </a:r>
            <a:r>
              <a:rPr lang="fr-FR" sz="3200" b="1" dirty="0" smtClean="0">
                <a:solidFill>
                  <a:srgbClr val="6F65FF"/>
                </a:solidFill>
                <a:latin typeface="Verdana" pitchFamily="34" charset="0"/>
              </a:rPr>
              <a:t> Architecture</a:t>
            </a:r>
            <a:endParaRPr lang="fr-FR" dirty="0">
              <a:solidFill>
                <a:srgbClr val="6F65FF"/>
              </a:solidFill>
            </a:endParaRPr>
          </a:p>
        </p:txBody>
      </p:sp>
      <p:pic>
        <p:nvPicPr>
          <p:cNvPr id="33793" name="Picture 1"/>
          <p:cNvPicPr>
            <a:picLocks noChangeAspect="1" noChangeArrowheads="1"/>
          </p:cNvPicPr>
          <p:nvPr/>
        </p:nvPicPr>
        <p:blipFill>
          <a:blip r:embed="rId3" cstate="print"/>
          <a:srcRect/>
          <a:stretch>
            <a:fillRect/>
          </a:stretch>
        </p:blipFill>
        <p:spPr bwMode="auto">
          <a:xfrm>
            <a:off x="1979712" y="2031693"/>
            <a:ext cx="5169793" cy="46464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23558756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ChangeArrowheads="1"/>
          </p:cNvSpPr>
          <p:nvPr/>
        </p:nvSpPr>
        <p:spPr bwMode="auto">
          <a:xfrm>
            <a:off x="2623592" y="1302184"/>
            <a:ext cx="4328429"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fr-FR" sz="3200" dirty="0" err="1" smtClean="0">
                <a:solidFill>
                  <a:srgbClr val="6F65FF"/>
                </a:solidFill>
              </a:rPr>
              <a:t>Ferramentas</a:t>
            </a:r>
            <a:r>
              <a:rPr lang="fr-FR" sz="3200" dirty="0" smtClean="0">
                <a:solidFill>
                  <a:srgbClr val="6F65FF"/>
                </a:solidFill>
              </a:rPr>
              <a:t> </a:t>
            </a:r>
            <a:r>
              <a:rPr lang="fr-FR" sz="3200" dirty="0" err="1" smtClean="0">
                <a:solidFill>
                  <a:srgbClr val="6F65FF"/>
                </a:solidFill>
              </a:rPr>
              <a:t>utilizadas</a:t>
            </a:r>
            <a:endParaRPr lang="fr-FR" sz="3200" dirty="0">
              <a:solidFill>
                <a:srgbClr val="6F65FF"/>
              </a:solidFill>
            </a:endParaRPr>
          </a:p>
        </p:txBody>
      </p:sp>
      <p:sp>
        <p:nvSpPr>
          <p:cNvPr id="3" name="TextBox 2"/>
          <p:cNvSpPr txBox="1"/>
          <p:nvPr/>
        </p:nvSpPr>
        <p:spPr>
          <a:xfrm>
            <a:off x="741388" y="2095103"/>
            <a:ext cx="6984776" cy="5078313"/>
          </a:xfrm>
          <a:prstGeom prst="rect">
            <a:avLst/>
          </a:prstGeom>
          <a:noFill/>
        </p:spPr>
        <p:txBody>
          <a:bodyPr wrap="square" rtlCol="0">
            <a:spAutoFit/>
          </a:bodyPr>
          <a:lstStyle/>
          <a:p>
            <a:r>
              <a:rPr lang="en-US" dirty="0" smtClean="0"/>
              <a:t>IDE</a:t>
            </a:r>
          </a:p>
          <a:p>
            <a:pPr marL="742950" lvl="1" indent="-285750">
              <a:buFont typeface="Arial" pitchFamily="34" charset="0"/>
              <a:buChar char="•"/>
            </a:pPr>
            <a:r>
              <a:rPr lang="en-US" dirty="0" smtClean="0"/>
              <a:t>Visual Studio Ultimate 2010</a:t>
            </a:r>
          </a:p>
          <a:p>
            <a:pPr marL="1200150" lvl="2" indent="-285750">
              <a:buFont typeface="Arial" pitchFamily="34" charset="0"/>
              <a:buChar char="•"/>
            </a:pPr>
            <a:r>
              <a:rPr lang="en-US" dirty="0" err="1" smtClean="0">
                <a:solidFill>
                  <a:srgbClr val="FF0000"/>
                </a:solidFill>
              </a:rPr>
              <a:t>Nshader</a:t>
            </a:r>
            <a:endParaRPr lang="en-US" dirty="0" smtClean="0">
              <a:solidFill>
                <a:srgbClr val="FF0000"/>
              </a:solidFill>
            </a:endParaRPr>
          </a:p>
          <a:p>
            <a:pPr marL="1200150" lvl="2" indent="-285750">
              <a:buFont typeface="Arial" pitchFamily="34" charset="0"/>
              <a:buChar char="•"/>
            </a:pPr>
            <a:r>
              <a:rPr lang="en-US" dirty="0" err="1" smtClean="0"/>
              <a:t>VisualHg</a:t>
            </a:r>
            <a:endParaRPr lang="en-US" dirty="0" smtClean="0"/>
          </a:p>
          <a:p>
            <a:pPr marL="1200150" lvl="2" indent="-285750">
              <a:buFont typeface="Arial" pitchFamily="34" charset="0"/>
              <a:buChar char="•"/>
            </a:pPr>
            <a:r>
              <a:rPr lang="en-US" dirty="0" err="1" smtClean="0"/>
              <a:t>TestDriven</a:t>
            </a:r>
            <a:endParaRPr lang="en-US" dirty="0" smtClean="0"/>
          </a:p>
          <a:p>
            <a:pPr marL="1200150" lvl="2" indent="-285750">
              <a:buFont typeface="Arial" pitchFamily="34" charset="0"/>
              <a:buChar char="•"/>
            </a:pPr>
            <a:r>
              <a:rPr lang="en-US" dirty="0" err="1" smtClean="0">
                <a:solidFill>
                  <a:srgbClr val="FF0000"/>
                </a:solidFill>
              </a:rPr>
              <a:t>Resharper</a:t>
            </a:r>
            <a:endParaRPr lang="en-US" dirty="0" smtClean="0">
              <a:solidFill>
                <a:srgbClr val="FF0000"/>
              </a:solidFill>
            </a:endParaRPr>
          </a:p>
          <a:p>
            <a:pPr marL="1200150" lvl="2" indent="-285750">
              <a:buFont typeface="Arial" pitchFamily="34" charset="0"/>
              <a:buChar char="•"/>
            </a:pPr>
            <a:r>
              <a:rPr lang="en-US" dirty="0" smtClean="0"/>
              <a:t>License Header Manager</a:t>
            </a:r>
          </a:p>
          <a:p>
            <a:pPr marL="1200150" lvl="2" indent="-285750">
              <a:buFont typeface="Arial" pitchFamily="34" charset="0"/>
              <a:buChar char="•"/>
            </a:pPr>
            <a:r>
              <a:rPr lang="en-US" dirty="0" err="1" smtClean="0"/>
              <a:t>Xbuilder</a:t>
            </a:r>
            <a:endParaRPr lang="en-US" dirty="0" smtClean="0"/>
          </a:p>
          <a:p>
            <a:pPr marL="1200150" lvl="2" indent="-285750">
              <a:buFont typeface="Arial" pitchFamily="34" charset="0"/>
              <a:buChar char="•"/>
            </a:pPr>
            <a:r>
              <a:rPr lang="en-US" dirty="0" err="1" smtClean="0"/>
              <a:t>Nuget</a:t>
            </a:r>
            <a:endParaRPr lang="en-US" dirty="0" smtClean="0"/>
          </a:p>
          <a:p>
            <a:pPr marL="1200150" lvl="2" indent="-285750">
              <a:buFont typeface="Arial" pitchFamily="34" charset="0"/>
              <a:buChar char="•"/>
            </a:pPr>
            <a:r>
              <a:rPr lang="en-US" dirty="0" smtClean="0"/>
              <a:t>Profiler Shell</a:t>
            </a:r>
            <a:r>
              <a:rPr lang="en-US" dirty="0"/>
              <a:t>	</a:t>
            </a:r>
            <a:endParaRPr lang="en-US" dirty="0" smtClean="0"/>
          </a:p>
          <a:p>
            <a:pPr marL="1200150" lvl="2" indent="-285750">
              <a:buFont typeface="Arial" pitchFamily="34" charset="0"/>
              <a:buChar char="•"/>
            </a:pPr>
            <a:r>
              <a:rPr lang="en-US" dirty="0" smtClean="0">
                <a:solidFill>
                  <a:srgbClr val="FF0000"/>
                </a:solidFill>
              </a:rPr>
              <a:t>GHOST DOC</a:t>
            </a:r>
          </a:p>
          <a:p>
            <a:r>
              <a:rPr lang="en-US" dirty="0" err="1" smtClean="0"/>
              <a:t>ILMerge</a:t>
            </a:r>
            <a:endParaRPr lang="en-US" dirty="0" smtClean="0"/>
          </a:p>
          <a:p>
            <a:r>
              <a:rPr lang="en-US" dirty="0" err="1" smtClean="0"/>
              <a:t>Controle</a:t>
            </a:r>
            <a:r>
              <a:rPr lang="en-US" dirty="0" smtClean="0"/>
              <a:t> de </a:t>
            </a:r>
            <a:r>
              <a:rPr lang="en-US" dirty="0" err="1" smtClean="0"/>
              <a:t>Versao</a:t>
            </a:r>
            <a:endParaRPr lang="en-US" dirty="0" smtClean="0"/>
          </a:p>
          <a:p>
            <a:pPr marL="742950" lvl="1" indent="-285750">
              <a:buFont typeface="Arial" pitchFamily="34" charset="0"/>
              <a:buChar char="•"/>
            </a:pPr>
            <a:r>
              <a:rPr lang="en-US" dirty="0" smtClean="0"/>
              <a:t>SVN</a:t>
            </a:r>
          </a:p>
          <a:p>
            <a:pPr marL="742950" lvl="1" indent="-285750">
              <a:buFont typeface="Arial" pitchFamily="34" charset="0"/>
              <a:buChar char="•"/>
            </a:pPr>
            <a:r>
              <a:rPr lang="en-US" dirty="0" smtClean="0">
                <a:solidFill>
                  <a:srgbClr val="FF0000"/>
                </a:solidFill>
              </a:rPr>
              <a:t>Mercurial</a:t>
            </a:r>
          </a:p>
          <a:p>
            <a:pPr marL="1200150" lvl="2" indent="-285750">
              <a:buFont typeface="Arial" pitchFamily="34" charset="0"/>
              <a:buChar char="•"/>
            </a:pPr>
            <a:r>
              <a:rPr lang="en-US" dirty="0" err="1" smtClean="0"/>
              <a:t>Branchs</a:t>
            </a:r>
            <a:endParaRPr lang="en-US" dirty="0" smtClean="0"/>
          </a:p>
          <a:p>
            <a:pPr marL="1200150" lvl="2" indent="-285750">
              <a:buFont typeface="Arial" pitchFamily="34" charset="0"/>
              <a:buChar char="•"/>
            </a:pPr>
            <a:r>
              <a:rPr lang="en-US" dirty="0" err="1" smtClean="0"/>
              <a:t>Distribuido</a:t>
            </a:r>
            <a:endParaRPr lang="en-US" dirty="0" smtClean="0"/>
          </a:p>
          <a:p>
            <a:pPr lvl="1"/>
            <a:endParaRPr lang="en-US" dirty="0" smtClean="0"/>
          </a:p>
        </p:txBody>
      </p:sp>
      <p:pic>
        <p:nvPicPr>
          <p:cNvPr id="31746" name="Picture 2" descr="http://www.mundomax.com.br/blog/wp-content/uploads/2010/07/kit-de-ferramentas-para-inform%C3%A1tica.jpg"/>
          <p:cNvPicPr>
            <a:picLocks noChangeAspect="1" noChangeArrowheads="1"/>
          </p:cNvPicPr>
          <p:nvPr/>
        </p:nvPicPr>
        <p:blipFill>
          <a:blip r:embed="rId3" cstate="print"/>
          <a:srcRect/>
          <a:stretch>
            <a:fillRect/>
          </a:stretch>
        </p:blipFill>
        <p:spPr bwMode="auto">
          <a:xfrm>
            <a:off x="4932040" y="2924944"/>
            <a:ext cx="3593976" cy="3549052"/>
          </a:xfrm>
          <a:prstGeom prst="rect">
            <a:avLst/>
          </a:prstGeom>
          <a:ln>
            <a:noFill/>
          </a:ln>
          <a:effectLst>
            <a:softEdge rad="112500"/>
          </a:effectLst>
        </p:spPr>
      </p:pic>
    </p:spTree>
    <p:extLst>
      <p:ext uri="{BB962C8B-B14F-4D97-AF65-F5344CB8AC3E}">
        <p14:creationId xmlns:p14="http://schemas.microsoft.com/office/powerpoint/2010/main" xmlns="" val="13994317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ChangeArrowheads="1"/>
          </p:cNvSpPr>
          <p:nvPr/>
        </p:nvSpPr>
        <p:spPr bwMode="auto">
          <a:xfrm>
            <a:off x="2623592" y="1302184"/>
            <a:ext cx="4328429"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fr-FR" sz="3200" dirty="0" err="1" smtClean="0">
                <a:solidFill>
                  <a:srgbClr val="6F65FF"/>
                </a:solidFill>
              </a:rPr>
              <a:t>Ferramentas</a:t>
            </a:r>
            <a:r>
              <a:rPr lang="fr-FR" sz="3200" dirty="0" smtClean="0">
                <a:solidFill>
                  <a:srgbClr val="6F65FF"/>
                </a:solidFill>
              </a:rPr>
              <a:t> </a:t>
            </a:r>
            <a:r>
              <a:rPr lang="fr-FR" sz="3200" dirty="0" err="1" smtClean="0">
                <a:solidFill>
                  <a:srgbClr val="6F65FF"/>
                </a:solidFill>
              </a:rPr>
              <a:t>utilizadas</a:t>
            </a:r>
            <a:endParaRPr lang="fr-FR" sz="3200" dirty="0">
              <a:solidFill>
                <a:srgbClr val="6F65FF"/>
              </a:solidFill>
            </a:endParaRPr>
          </a:p>
        </p:txBody>
      </p:sp>
      <p:sp>
        <p:nvSpPr>
          <p:cNvPr id="3" name="TextBox 2"/>
          <p:cNvSpPr txBox="1"/>
          <p:nvPr/>
        </p:nvSpPr>
        <p:spPr>
          <a:xfrm>
            <a:off x="741388" y="2276872"/>
            <a:ext cx="6984776" cy="4801314"/>
          </a:xfrm>
          <a:prstGeom prst="rect">
            <a:avLst/>
          </a:prstGeom>
          <a:noFill/>
        </p:spPr>
        <p:txBody>
          <a:bodyPr wrap="square" rtlCol="0">
            <a:spAutoFit/>
          </a:bodyPr>
          <a:lstStyle/>
          <a:p>
            <a:pPr lvl="1"/>
            <a:r>
              <a:rPr lang="en-US" dirty="0" smtClean="0"/>
              <a:t>Microsoft Project 2010</a:t>
            </a:r>
          </a:p>
          <a:p>
            <a:pPr marL="1200150" lvl="2" indent="-285750">
              <a:buFont typeface="Arial" pitchFamily="34" charset="0"/>
              <a:buChar char="•"/>
            </a:pPr>
            <a:r>
              <a:rPr lang="en-US" dirty="0" err="1" smtClean="0"/>
              <a:t>Quebrar</a:t>
            </a:r>
            <a:r>
              <a:rPr lang="en-US" dirty="0" smtClean="0"/>
              <a:t> </a:t>
            </a:r>
            <a:r>
              <a:rPr lang="en-US" dirty="0" err="1" smtClean="0"/>
              <a:t>Tarefas</a:t>
            </a:r>
            <a:r>
              <a:rPr lang="en-US" dirty="0" smtClean="0"/>
              <a:t> </a:t>
            </a:r>
            <a:r>
              <a:rPr lang="en-US" dirty="0" err="1" smtClean="0"/>
              <a:t>em</a:t>
            </a:r>
            <a:r>
              <a:rPr lang="en-US" dirty="0" smtClean="0"/>
              <a:t> </a:t>
            </a:r>
            <a:r>
              <a:rPr lang="en-US" dirty="0" err="1" smtClean="0"/>
              <a:t>Subtarefas</a:t>
            </a:r>
            <a:endParaRPr lang="en-US" dirty="0" smtClean="0"/>
          </a:p>
          <a:p>
            <a:pPr marL="1200150" lvl="2" indent="-285750">
              <a:buFont typeface="Arial" pitchFamily="34" charset="0"/>
              <a:buChar char="•"/>
            </a:pPr>
            <a:r>
              <a:rPr lang="en-US" dirty="0" err="1" smtClean="0"/>
              <a:t>Cronograma</a:t>
            </a:r>
            <a:r>
              <a:rPr lang="en-US" dirty="0" smtClean="0"/>
              <a:t> </a:t>
            </a:r>
          </a:p>
          <a:p>
            <a:pPr marL="1657350" lvl="3" indent="-285750">
              <a:buFont typeface="Arial" pitchFamily="34" charset="0"/>
              <a:buChar char="•"/>
            </a:pPr>
            <a:r>
              <a:rPr lang="en-US" dirty="0" err="1" smtClean="0"/>
              <a:t>Estimativa</a:t>
            </a:r>
            <a:r>
              <a:rPr lang="en-US" dirty="0" smtClean="0"/>
              <a:t> de Tempo, valor</a:t>
            </a:r>
          </a:p>
          <a:p>
            <a:pPr marL="1657350" lvl="3" indent="-285750">
              <a:buFont typeface="Arial" pitchFamily="34" charset="0"/>
              <a:buChar char="•"/>
            </a:pPr>
            <a:r>
              <a:rPr lang="en-US" dirty="0" err="1" smtClean="0"/>
              <a:t>Acompanhamento</a:t>
            </a:r>
            <a:endParaRPr lang="en-US" dirty="0" smtClean="0"/>
          </a:p>
          <a:p>
            <a:pPr marL="1657350" lvl="3" indent="-285750">
              <a:buFont typeface="Arial" pitchFamily="34" charset="0"/>
              <a:buChar char="•"/>
            </a:pPr>
            <a:r>
              <a:rPr lang="en-US" dirty="0" err="1" smtClean="0">
                <a:solidFill>
                  <a:srgbClr val="FF0000"/>
                </a:solidFill>
              </a:rPr>
              <a:t>Previsibilidade</a:t>
            </a:r>
            <a:endParaRPr lang="en-US" dirty="0" smtClean="0">
              <a:solidFill>
                <a:srgbClr val="FF0000"/>
              </a:solidFill>
            </a:endParaRPr>
          </a:p>
          <a:p>
            <a:pPr lvl="1"/>
            <a:endParaRPr lang="en-US" dirty="0" smtClean="0"/>
          </a:p>
          <a:p>
            <a:pPr lvl="1"/>
            <a:r>
              <a:rPr lang="en-US" dirty="0" smtClean="0"/>
              <a:t>Clocking IT (Free)- </a:t>
            </a:r>
            <a:r>
              <a:rPr lang="pt-BR" dirty="0">
                <a:hlinkClick r:id="rId3"/>
              </a:rPr>
              <a:t>http://www.clockingit.com</a:t>
            </a:r>
            <a:r>
              <a:rPr lang="pt-BR" dirty="0" smtClean="0">
                <a:hlinkClick r:id="rId3"/>
              </a:rPr>
              <a:t>/</a:t>
            </a:r>
            <a:endParaRPr lang="pt-BR" dirty="0" smtClean="0"/>
          </a:p>
          <a:p>
            <a:pPr marL="1200150" lvl="2" indent="-285750">
              <a:buFont typeface="Arial" pitchFamily="34" charset="0"/>
              <a:buChar char="•"/>
            </a:pPr>
            <a:r>
              <a:rPr lang="en-US" dirty="0" err="1" smtClean="0">
                <a:solidFill>
                  <a:srgbClr val="FF0000"/>
                </a:solidFill>
              </a:rPr>
              <a:t>Tarefas</a:t>
            </a:r>
            <a:endParaRPr lang="en-US" dirty="0">
              <a:solidFill>
                <a:srgbClr val="FF0000"/>
              </a:solidFill>
            </a:endParaRPr>
          </a:p>
          <a:p>
            <a:pPr marL="1200150" lvl="2" indent="-285750">
              <a:buFont typeface="Arial" pitchFamily="34" charset="0"/>
              <a:buChar char="•"/>
            </a:pPr>
            <a:r>
              <a:rPr lang="en-US" dirty="0" smtClean="0"/>
              <a:t>Bugs </a:t>
            </a:r>
          </a:p>
          <a:p>
            <a:pPr marL="1200150" lvl="2" indent="-285750">
              <a:buFont typeface="Arial" pitchFamily="34" charset="0"/>
              <a:buChar char="•"/>
            </a:pPr>
            <a:r>
              <a:rPr lang="en-US" dirty="0" err="1" smtClean="0"/>
              <a:t>Melhorias</a:t>
            </a:r>
            <a:endParaRPr lang="en-US" dirty="0"/>
          </a:p>
          <a:p>
            <a:pPr lvl="1"/>
            <a:endParaRPr lang="en-US" dirty="0" smtClean="0"/>
          </a:p>
          <a:p>
            <a:pPr lvl="1"/>
            <a:r>
              <a:rPr lang="en-US" dirty="0" smtClean="0"/>
              <a:t>Gmail/</a:t>
            </a:r>
            <a:r>
              <a:rPr lang="en-US" dirty="0" err="1" smtClean="0"/>
              <a:t>Gtalk</a:t>
            </a:r>
            <a:endParaRPr lang="en-US" dirty="0" smtClean="0"/>
          </a:p>
          <a:p>
            <a:pPr lvl="1"/>
            <a:r>
              <a:rPr lang="en-US" dirty="0" smtClean="0"/>
              <a:t>Skype</a:t>
            </a:r>
          </a:p>
          <a:p>
            <a:pPr marL="1200150" lvl="2" indent="-285750">
              <a:buFont typeface="Arial" pitchFamily="34" charset="0"/>
              <a:buChar char="•"/>
            </a:pPr>
            <a:r>
              <a:rPr lang="en-US" dirty="0" err="1" smtClean="0"/>
              <a:t>Conferencias</a:t>
            </a:r>
            <a:endParaRPr lang="en-US" dirty="0" smtClean="0"/>
          </a:p>
          <a:p>
            <a:pPr marL="1200150" lvl="2" indent="-285750">
              <a:buFont typeface="Arial" pitchFamily="34" charset="0"/>
              <a:buChar char="•"/>
            </a:pPr>
            <a:endParaRPr lang="en-US" dirty="0" smtClean="0"/>
          </a:p>
          <a:p>
            <a:pPr marL="1200150" lvl="2" indent="-285750">
              <a:buFont typeface="Arial" pitchFamily="34" charset="0"/>
              <a:buChar char="•"/>
            </a:pPr>
            <a:endParaRPr lang="en-US" dirty="0" smtClean="0"/>
          </a:p>
        </p:txBody>
      </p:sp>
      <p:pic>
        <p:nvPicPr>
          <p:cNvPr id="4" name="Picture 2" descr="http://www.mundomax.com.br/blog/wp-content/uploads/2010/07/kit-de-ferramentas-para-inform%C3%A1tica.jpg"/>
          <p:cNvPicPr>
            <a:picLocks noChangeAspect="1" noChangeArrowheads="1"/>
          </p:cNvPicPr>
          <p:nvPr/>
        </p:nvPicPr>
        <p:blipFill>
          <a:blip r:embed="rId4" cstate="print"/>
          <a:srcRect/>
          <a:stretch>
            <a:fillRect/>
          </a:stretch>
        </p:blipFill>
        <p:spPr bwMode="auto">
          <a:xfrm>
            <a:off x="5868144" y="3140968"/>
            <a:ext cx="2664296" cy="2630993"/>
          </a:xfrm>
          <a:prstGeom prst="rect">
            <a:avLst/>
          </a:prstGeom>
          <a:ln>
            <a:noFill/>
          </a:ln>
          <a:effectLst>
            <a:softEdge rad="112500"/>
          </a:effectLst>
        </p:spPr>
      </p:pic>
    </p:spTree>
    <p:extLst>
      <p:ext uri="{BB962C8B-B14F-4D97-AF65-F5344CB8AC3E}">
        <p14:creationId xmlns:p14="http://schemas.microsoft.com/office/powerpoint/2010/main" xmlns="" val="1680094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ChangeArrowheads="1"/>
          </p:cNvSpPr>
          <p:nvPr/>
        </p:nvSpPr>
        <p:spPr bwMode="auto">
          <a:xfrm>
            <a:off x="2623592" y="1302184"/>
            <a:ext cx="5750292"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fr-FR" sz="3600" dirty="0" err="1" smtClean="0">
                <a:solidFill>
                  <a:srgbClr val="6F65FF"/>
                </a:solidFill>
              </a:rPr>
              <a:t>PloobsEngine</a:t>
            </a:r>
            <a:r>
              <a:rPr lang="fr-FR" sz="3600" dirty="0" smtClean="0">
                <a:solidFill>
                  <a:srgbClr val="6F65FF"/>
                </a:solidFill>
              </a:rPr>
              <a:t> Middlewares</a:t>
            </a:r>
            <a:endParaRPr lang="fr-FR" sz="3600" dirty="0">
              <a:solidFill>
                <a:srgbClr val="6F65FF"/>
              </a:solidFill>
            </a:endParaRPr>
          </a:p>
        </p:txBody>
      </p:sp>
      <p:sp>
        <p:nvSpPr>
          <p:cNvPr id="3" name="TextBox 2"/>
          <p:cNvSpPr txBox="1"/>
          <p:nvPr/>
        </p:nvSpPr>
        <p:spPr>
          <a:xfrm>
            <a:off x="755576" y="2636912"/>
            <a:ext cx="7776864" cy="3477875"/>
          </a:xfrm>
          <a:prstGeom prst="rect">
            <a:avLst/>
          </a:prstGeom>
          <a:noFill/>
        </p:spPr>
        <p:txBody>
          <a:bodyPr wrap="square" rtlCol="0">
            <a:spAutoFit/>
          </a:bodyPr>
          <a:lstStyle/>
          <a:p>
            <a:r>
              <a:rPr lang="en-US" sz="2000" dirty="0" smtClean="0"/>
              <a:t>DPSF Particles – 2D and 3D Particles</a:t>
            </a:r>
          </a:p>
          <a:p>
            <a:r>
              <a:rPr lang="en-US" sz="2000" dirty="0" err="1" smtClean="0"/>
              <a:t>Lidgreen</a:t>
            </a:r>
            <a:r>
              <a:rPr lang="en-US" sz="2000" dirty="0" smtClean="0"/>
              <a:t> Networking – Message Oriented Networking</a:t>
            </a:r>
          </a:p>
          <a:p>
            <a:r>
              <a:rPr lang="en-US" sz="2000" dirty="0" err="1" smtClean="0"/>
              <a:t>Bepu</a:t>
            </a:r>
            <a:r>
              <a:rPr lang="en-US" sz="2000" dirty="0" smtClean="0"/>
              <a:t> Physics – 3D Physic Simulation</a:t>
            </a:r>
          </a:p>
          <a:p>
            <a:r>
              <a:rPr lang="en-US" sz="2000" dirty="0" err="1" smtClean="0"/>
              <a:t>Farseer</a:t>
            </a:r>
            <a:r>
              <a:rPr lang="en-US" sz="2000" dirty="0" smtClean="0"/>
              <a:t> – 2D Physic Simulation</a:t>
            </a:r>
            <a:endParaRPr lang="en-US" sz="2000" dirty="0" smtClean="0">
              <a:solidFill>
                <a:srgbClr val="FF0000"/>
              </a:solidFill>
            </a:endParaRPr>
          </a:p>
          <a:p>
            <a:r>
              <a:rPr lang="en-US" sz="2000" dirty="0" err="1" smtClean="0">
                <a:solidFill>
                  <a:srgbClr val="FF0000"/>
                </a:solidFill>
              </a:rPr>
              <a:t>Ltree</a:t>
            </a:r>
            <a:r>
              <a:rPr lang="en-US" sz="2000" dirty="0" smtClean="0">
                <a:solidFill>
                  <a:srgbClr val="FF0000"/>
                </a:solidFill>
              </a:rPr>
              <a:t> – Procedural Tree Generation</a:t>
            </a:r>
          </a:p>
          <a:p>
            <a:r>
              <a:rPr lang="en-US" sz="2000" dirty="0" err="1" smtClean="0">
                <a:solidFill>
                  <a:srgbClr val="FF0000"/>
                </a:solidFill>
              </a:rPr>
              <a:t>Neoforce</a:t>
            </a:r>
            <a:r>
              <a:rPr lang="en-US" sz="2000" dirty="0" smtClean="0">
                <a:solidFill>
                  <a:srgbClr val="FF0000"/>
                </a:solidFill>
              </a:rPr>
              <a:t> </a:t>
            </a:r>
            <a:r>
              <a:rPr lang="en-US" sz="2000" dirty="0" err="1" smtClean="0">
                <a:solidFill>
                  <a:srgbClr val="FF0000"/>
                </a:solidFill>
              </a:rPr>
              <a:t>Tomshane</a:t>
            </a:r>
            <a:r>
              <a:rPr lang="en-US" sz="2000" dirty="0" smtClean="0">
                <a:solidFill>
                  <a:srgbClr val="FF0000"/>
                </a:solidFill>
              </a:rPr>
              <a:t> - </a:t>
            </a:r>
            <a:r>
              <a:rPr lang="en-US" sz="2000" dirty="0" err="1" smtClean="0">
                <a:solidFill>
                  <a:srgbClr val="FF0000"/>
                </a:solidFill>
              </a:rPr>
              <a:t>Gui</a:t>
            </a:r>
            <a:endParaRPr lang="en-US" sz="2000" dirty="0" smtClean="0">
              <a:solidFill>
                <a:srgbClr val="FF0000"/>
              </a:solidFill>
            </a:endParaRPr>
          </a:p>
          <a:p>
            <a:r>
              <a:rPr lang="en-US" sz="2000" dirty="0" err="1" smtClean="0">
                <a:solidFill>
                  <a:srgbClr val="FF0000"/>
                </a:solidFill>
              </a:rPr>
              <a:t>XNAAnimation</a:t>
            </a:r>
            <a:r>
              <a:rPr lang="en-US" sz="2000" dirty="0" smtClean="0">
                <a:solidFill>
                  <a:srgbClr val="FF0000"/>
                </a:solidFill>
              </a:rPr>
              <a:t> – Bone Animation</a:t>
            </a:r>
          </a:p>
          <a:p>
            <a:r>
              <a:rPr lang="en-US" sz="2000" dirty="0" err="1" smtClean="0">
                <a:solidFill>
                  <a:srgbClr val="FF0000"/>
                </a:solidFill>
              </a:rPr>
              <a:t>OpenSteer</a:t>
            </a:r>
            <a:r>
              <a:rPr lang="en-US" sz="2000" dirty="0" smtClean="0">
                <a:solidFill>
                  <a:srgbClr val="FF0000"/>
                </a:solidFill>
              </a:rPr>
              <a:t> – Steer Behaviors System</a:t>
            </a:r>
          </a:p>
          <a:p>
            <a:r>
              <a:rPr lang="en-US" sz="2000" dirty="0" smtClean="0">
                <a:solidFill>
                  <a:srgbClr val="FF0000"/>
                </a:solidFill>
              </a:rPr>
              <a:t>Artemis – Entity System Framework</a:t>
            </a:r>
          </a:p>
          <a:p>
            <a:r>
              <a:rPr lang="en-US" sz="2000" dirty="0" smtClean="0">
                <a:solidFill>
                  <a:srgbClr val="FF0000"/>
                </a:solidFill>
              </a:rPr>
              <a:t>Gamma Correction Decoder – Gamma Correction Pre Processing</a:t>
            </a:r>
          </a:p>
          <a:p>
            <a:endParaRPr lang="pt-BR" sz="2000" dirty="0"/>
          </a:p>
        </p:txBody>
      </p:sp>
    </p:spTree>
    <p:extLst>
      <p:ext uri="{BB962C8B-B14F-4D97-AF65-F5344CB8AC3E}">
        <p14:creationId xmlns:p14="http://schemas.microsoft.com/office/powerpoint/2010/main" xmlns="" val="28401159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ChangeArrowheads="1"/>
          </p:cNvSpPr>
          <p:nvPr/>
        </p:nvSpPr>
        <p:spPr bwMode="auto">
          <a:xfrm>
            <a:off x="2555776" y="1196752"/>
            <a:ext cx="6019597"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fr-FR" sz="3200" b="1" dirty="0" err="1" smtClean="0">
                <a:solidFill>
                  <a:srgbClr val="6F65FF"/>
                </a:solidFill>
                <a:latin typeface="Verdana" pitchFamily="34" charset="0"/>
              </a:rPr>
              <a:t>Dificuldades</a:t>
            </a:r>
            <a:r>
              <a:rPr lang="fr-FR" sz="3200" b="1" dirty="0" smtClean="0">
                <a:solidFill>
                  <a:srgbClr val="6F65FF"/>
                </a:solidFill>
                <a:latin typeface="Verdana" pitchFamily="34" charset="0"/>
              </a:rPr>
              <a:t> </a:t>
            </a:r>
            <a:r>
              <a:rPr lang="fr-FR" sz="3200" b="1" dirty="0" err="1" smtClean="0">
                <a:solidFill>
                  <a:srgbClr val="6F65FF"/>
                </a:solidFill>
                <a:latin typeface="Verdana" pitchFamily="34" charset="0"/>
              </a:rPr>
              <a:t>Encontradas</a:t>
            </a:r>
            <a:endParaRPr lang="fr-FR" dirty="0">
              <a:solidFill>
                <a:srgbClr val="6F65FF"/>
              </a:solidFill>
            </a:endParaRPr>
          </a:p>
        </p:txBody>
      </p:sp>
      <p:sp>
        <p:nvSpPr>
          <p:cNvPr id="2" name="TextBox 1"/>
          <p:cNvSpPr txBox="1"/>
          <p:nvPr/>
        </p:nvSpPr>
        <p:spPr>
          <a:xfrm>
            <a:off x="467544" y="1908696"/>
            <a:ext cx="7056784" cy="4832092"/>
          </a:xfrm>
          <a:prstGeom prst="rect">
            <a:avLst/>
          </a:prstGeom>
          <a:noFill/>
        </p:spPr>
        <p:txBody>
          <a:bodyPr wrap="square" rtlCol="0">
            <a:spAutoFit/>
          </a:bodyPr>
          <a:lstStyle/>
          <a:p>
            <a:r>
              <a:rPr lang="en-US" sz="1400" b="1" dirty="0" smtClean="0">
                <a:solidFill>
                  <a:srgbClr val="FF0000"/>
                </a:solidFill>
              </a:rPr>
              <a:t>“E agora </a:t>
            </a:r>
            <a:r>
              <a:rPr lang="en-US" sz="1400" b="1" dirty="0" err="1" smtClean="0">
                <a:solidFill>
                  <a:srgbClr val="FF0000"/>
                </a:solidFill>
              </a:rPr>
              <a:t>quem</a:t>
            </a:r>
            <a:r>
              <a:rPr lang="en-US" sz="1400" b="1" dirty="0" smtClean="0">
                <a:solidFill>
                  <a:srgbClr val="FF0000"/>
                </a:solidFill>
              </a:rPr>
              <a:t> </a:t>
            </a:r>
            <a:r>
              <a:rPr lang="en-US" sz="1400" b="1" dirty="0" err="1" smtClean="0">
                <a:solidFill>
                  <a:srgbClr val="FF0000"/>
                </a:solidFill>
              </a:rPr>
              <a:t>poderá</a:t>
            </a:r>
            <a:r>
              <a:rPr lang="en-US" sz="1400" b="1" dirty="0" smtClean="0">
                <a:solidFill>
                  <a:srgbClr val="FF0000"/>
                </a:solidFill>
              </a:rPr>
              <a:t> me </a:t>
            </a:r>
            <a:r>
              <a:rPr lang="en-US" sz="1400" b="1" dirty="0" err="1" smtClean="0">
                <a:solidFill>
                  <a:srgbClr val="FF0000"/>
                </a:solidFill>
              </a:rPr>
              <a:t>ajudar</a:t>
            </a:r>
            <a:r>
              <a:rPr lang="en-US" sz="1400" b="1" dirty="0" smtClean="0">
                <a:solidFill>
                  <a:srgbClr val="FF0000"/>
                </a:solidFill>
              </a:rPr>
              <a:t>“</a:t>
            </a:r>
          </a:p>
          <a:p>
            <a:pPr marL="742950" lvl="1" indent="-285750">
              <a:buFont typeface="Arial" pitchFamily="34" charset="0"/>
              <a:buChar char="•"/>
            </a:pPr>
            <a:r>
              <a:rPr lang="en-US" sz="1400" dirty="0" err="1" smtClean="0"/>
              <a:t>Comunidade</a:t>
            </a:r>
            <a:r>
              <a:rPr lang="en-US" sz="1400" dirty="0" smtClean="0"/>
              <a:t> </a:t>
            </a:r>
            <a:r>
              <a:rPr lang="en-US" sz="1400" dirty="0" err="1" smtClean="0"/>
              <a:t>nacional</a:t>
            </a:r>
            <a:r>
              <a:rPr lang="en-US" sz="1400" dirty="0" smtClean="0"/>
              <a:t> ???</a:t>
            </a:r>
          </a:p>
          <a:p>
            <a:pPr marL="742950" lvl="1" indent="-285750">
              <a:buFont typeface="Arial" pitchFamily="34" charset="0"/>
              <a:buChar char="•"/>
            </a:pPr>
            <a:r>
              <a:rPr lang="en-US" sz="1400" dirty="0" err="1" smtClean="0"/>
              <a:t>Inexperiência</a:t>
            </a:r>
            <a:endParaRPr lang="en-US" sz="1400" dirty="0" smtClean="0"/>
          </a:p>
          <a:p>
            <a:pPr marL="742950" lvl="1" indent="-285750">
              <a:buFont typeface="Arial" pitchFamily="34" charset="0"/>
              <a:buChar char="•"/>
            </a:pPr>
            <a:r>
              <a:rPr lang="en-US" sz="1400" dirty="0" smtClean="0"/>
              <a:t>BUGS ??!!!</a:t>
            </a:r>
          </a:p>
          <a:p>
            <a:r>
              <a:rPr lang="en-US" sz="1400" b="1" dirty="0" err="1" smtClean="0">
                <a:solidFill>
                  <a:srgbClr val="FF0000"/>
                </a:solidFill>
              </a:rPr>
              <a:t>Filosofia</a:t>
            </a:r>
            <a:r>
              <a:rPr lang="en-US" sz="1400" b="1" dirty="0" smtClean="0">
                <a:solidFill>
                  <a:srgbClr val="FF0000"/>
                </a:solidFill>
              </a:rPr>
              <a:t> “</a:t>
            </a:r>
            <a:r>
              <a:rPr lang="en-US" sz="1400" b="1" dirty="0" err="1" smtClean="0">
                <a:solidFill>
                  <a:srgbClr val="FF0000"/>
                </a:solidFill>
              </a:rPr>
              <a:t>Vai</a:t>
            </a:r>
            <a:r>
              <a:rPr lang="en-US" sz="1400" b="1" dirty="0" smtClean="0">
                <a:solidFill>
                  <a:srgbClr val="FF0000"/>
                </a:solidFill>
              </a:rPr>
              <a:t> </a:t>
            </a:r>
            <a:r>
              <a:rPr lang="en-US" sz="1400" b="1" dirty="0" err="1" smtClean="0">
                <a:solidFill>
                  <a:srgbClr val="FF0000"/>
                </a:solidFill>
              </a:rPr>
              <a:t>que</a:t>
            </a:r>
            <a:r>
              <a:rPr lang="en-US" sz="1400" b="1" dirty="0" smtClean="0">
                <a:solidFill>
                  <a:srgbClr val="FF0000"/>
                </a:solidFill>
              </a:rPr>
              <a:t> </a:t>
            </a:r>
            <a:r>
              <a:rPr lang="en-US" sz="1400" b="1" dirty="0" err="1" smtClean="0">
                <a:solidFill>
                  <a:srgbClr val="FF0000"/>
                </a:solidFill>
              </a:rPr>
              <a:t>dá</a:t>
            </a:r>
            <a:r>
              <a:rPr lang="en-US" sz="1400" b="1" dirty="0" smtClean="0">
                <a:solidFill>
                  <a:srgbClr val="FF0000"/>
                </a:solidFill>
              </a:rPr>
              <a:t>” …</a:t>
            </a:r>
          </a:p>
          <a:p>
            <a:pPr marL="742950" lvl="1" indent="-285750">
              <a:buFont typeface="Arial" pitchFamily="34" charset="0"/>
              <a:buChar char="•"/>
            </a:pPr>
            <a:r>
              <a:rPr lang="en-US" sz="1400" dirty="0" err="1" smtClean="0"/>
              <a:t>Reinventar</a:t>
            </a:r>
            <a:r>
              <a:rPr lang="en-US" sz="1400" dirty="0" smtClean="0"/>
              <a:t> </a:t>
            </a:r>
            <a:r>
              <a:rPr lang="en-US" sz="1400" dirty="0" err="1"/>
              <a:t>varias</a:t>
            </a:r>
            <a:r>
              <a:rPr lang="en-US" sz="1400" dirty="0"/>
              <a:t> </a:t>
            </a:r>
            <a:r>
              <a:rPr lang="en-US" sz="1400" dirty="0" err="1"/>
              <a:t>vezes</a:t>
            </a:r>
            <a:r>
              <a:rPr lang="en-US" sz="1400" dirty="0"/>
              <a:t> </a:t>
            </a:r>
            <a:r>
              <a:rPr lang="en-US" sz="1400" dirty="0" smtClean="0"/>
              <a:t>a </a:t>
            </a:r>
            <a:r>
              <a:rPr lang="en-US" sz="1400" dirty="0" err="1" smtClean="0"/>
              <a:t>mesma</a:t>
            </a:r>
            <a:r>
              <a:rPr lang="en-US" sz="1400" dirty="0" smtClean="0"/>
              <a:t> </a:t>
            </a:r>
            <a:r>
              <a:rPr lang="en-US" sz="1400" dirty="0" err="1" smtClean="0"/>
              <a:t>roda</a:t>
            </a:r>
            <a:endParaRPr lang="en-US" sz="1400" dirty="0" smtClean="0"/>
          </a:p>
          <a:p>
            <a:pPr marL="742950" lvl="1" indent="-285750">
              <a:buFont typeface="Arial" pitchFamily="34" charset="0"/>
              <a:buChar char="•"/>
            </a:pPr>
            <a:r>
              <a:rPr lang="en-US" sz="1400" dirty="0" err="1" smtClean="0"/>
              <a:t>Nao</a:t>
            </a:r>
            <a:r>
              <a:rPr lang="en-US" sz="1400" dirty="0" smtClean="0"/>
              <a:t> </a:t>
            </a:r>
            <a:r>
              <a:rPr lang="en-US" sz="1400" dirty="0" err="1" smtClean="0"/>
              <a:t>ouvir</a:t>
            </a:r>
            <a:r>
              <a:rPr lang="en-US" sz="1400" dirty="0" smtClean="0"/>
              <a:t> o </a:t>
            </a:r>
            <a:r>
              <a:rPr lang="en-US" sz="1400" dirty="0" err="1" smtClean="0"/>
              <a:t>que</a:t>
            </a:r>
            <a:r>
              <a:rPr lang="en-US" sz="1400" dirty="0" smtClean="0"/>
              <a:t> </a:t>
            </a:r>
            <a:r>
              <a:rPr lang="en-US" sz="1400" dirty="0" err="1" smtClean="0"/>
              <a:t>os</a:t>
            </a:r>
            <a:r>
              <a:rPr lang="en-US" sz="1400" dirty="0" smtClean="0"/>
              <a:t> outros </a:t>
            </a:r>
            <a:r>
              <a:rPr lang="en-US" sz="1400" dirty="0" err="1" smtClean="0"/>
              <a:t>falam</a:t>
            </a:r>
            <a:endParaRPr lang="en-US" sz="1400" dirty="0" smtClean="0"/>
          </a:p>
          <a:p>
            <a:pPr marL="742950" lvl="1" indent="-285750">
              <a:buFont typeface="Arial" pitchFamily="34" charset="0"/>
              <a:buChar char="•"/>
            </a:pPr>
            <a:r>
              <a:rPr lang="en-US" sz="1400" dirty="0" smtClean="0"/>
              <a:t>Pre-</a:t>
            </a:r>
            <a:r>
              <a:rPr lang="en-US" sz="1400" dirty="0" err="1" smtClean="0"/>
              <a:t>Analise</a:t>
            </a:r>
            <a:endParaRPr lang="en-US" sz="1400" dirty="0" smtClean="0"/>
          </a:p>
          <a:p>
            <a:r>
              <a:rPr lang="en-US" sz="1400" b="1" dirty="0" err="1" smtClean="0">
                <a:solidFill>
                  <a:srgbClr val="FF0000"/>
                </a:solidFill>
              </a:rPr>
              <a:t>Engenharia</a:t>
            </a:r>
            <a:r>
              <a:rPr lang="en-US" sz="1400" b="1" dirty="0" smtClean="0">
                <a:solidFill>
                  <a:srgbClr val="FF0000"/>
                </a:solidFill>
              </a:rPr>
              <a:t> de Software</a:t>
            </a:r>
          </a:p>
          <a:p>
            <a:pPr marL="742950" lvl="1" indent="-285750">
              <a:buFont typeface="Arial" pitchFamily="34" charset="0"/>
              <a:buChar char="•"/>
            </a:pPr>
            <a:r>
              <a:rPr lang="en-US" sz="1400" dirty="0" err="1" smtClean="0"/>
              <a:t>Generalizacao</a:t>
            </a:r>
            <a:r>
              <a:rPr lang="en-US" sz="1400" dirty="0" smtClean="0"/>
              <a:t> </a:t>
            </a:r>
            <a:r>
              <a:rPr lang="en-US" sz="1400" dirty="0" err="1" smtClean="0"/>
              <a:t>Vs</a:t>
            </a:r>
            <a:r>
              <a:rPr lang="en-US" sz="1400" dirty="0" smtClean="0"/>
              <a:t> </a:t>
            </a:r>
            <a:r>
              <a:rPr lang="en-US" sz="1400" dirty="0" err="1" smtClean="0"/>
              <a:t>Especializacao</a:t>
            </a:r>
            <a:endParaRPr lang="en-US" sz="1400" dirty="0" smtClean="0"/>
          </a:p>
          <a:p>
            <a:pPr marL="742950" lvl="1" indent="-285750">
              <a:buFont typeface="Arial" pitchFamily="34" charset="0"/>
              <a:buChar char="•"/>
            </a:pPr>
            <a:r>
              <a:rPr lang="en-US" sz="1400" dirty="0" smtClean="0"/>
              <a:t>Design </a:t>
            </a:r>
            <a:r>
              <a:rPr lang="en-US" sz="1400" dirty="0" err="1" smtClean="0"/>
              <a:t>Expansivel</a:t>
            </a:r>
            <a:endParaRPr lang="en-US" sz="1400" dirty="0" smtClean="0"/>
          </a:p>
          <a:p>
            <a:r>
              <a:rPr lang="en-US" sz="1400" b="1" dirty="0" err="1" smtClean="0">
                <a:solidFill>
                  <a:srgbClr val="FF0000"/>
                </a:solidFill>
              </a:rPr>
              <a:t>Falta</a:t>
            </a:r>
            <a:r>
              <a:rPr lang="en-US" sz="1400" b="1" dirty="0" smtClean="0">
                <a:solidFill>
                  <a:srgbClr val="FF0000"/>
                </a:solidFill>
              </a:rPr>
              <a:t> de </a:t>
            </a:r>
            <a:r>
              <a:rPr lang="en-US" sz="1400" b="1" dirty="0" err="1" smtClean="0">
                <a:solidFill>
                  <a:srgbClr val="FF0000"/>
                </a:solidFill>
              </a:rPr>
              <a:t>processos</a:t>
            </a:r>
            <a:endParaRPr lang="en-US" sz="1400" b="1" dirty="0" smtClean="0">
              <a:solidFill>
                <a:srgbClr val="FF0000"/>
              </a:solidFill>
            </a:endParaRPr>
          </a:p>
          <a:p>
            <a:pPr marL="742950" lvl="1" indent="-285750">
              <a:buFont typeface="Arial" pitchFamily="34" charset="0"/>
              <a:buChar char="•"/>
            </a:pPr>
            <a:r>
              <a:rPr lang="en-US" sz="1400" dirty="0" err="1" smtClean="0"/>
              <a:t>Reter</a:t>
            </a:r>
            <a:r>
              <a:rPr lang="en-US" sz="1400" dirty="0" smtClean="0"/>
              <a:t> </a:t>
            </a:r>
            <a:r>
              <a:rPr lang="en-US" sz="1400" dirty="0" err="1" smtClean="0"/>
              <a:t>Conhecimento</a:t>
            </a:r>
            <a:endParaRPr lang="en-US" sz="1400" dirty="0" smtClean="0"/>
          </a:p>
          <a:p>
            <a:pPr marL="742950" lvl="1" indent="-285750">
              <a:buFont typeface="Arial" pitchFamily="34" charset="0"/>
              <a:buChar char="•"/>
            </a:pPr>
            <a:r>
              <a:rPr lang="en-US" sz="1400" dirty="0" err="1" smtClean="0"/>
              <a:t>Retrabalho</a:t>
            </a:r>
            <a:endParaRPr lang="en-US" sz="1400" dirty="0" smtClean="0"/>
          </a:p>
          <a:p>
            <a:pPr marL="742950" lvl="1" indent="-285750">
              <a:buFont typeface="Arial" pitchFamily="34" charset="0"/>
              <a:buChar char="•"/>
            </a:pPr>
            <a:r>
              <a:rPr lang="pt-BR" sz="1400" dirty="0" smtClean="0"/>
              <a:t>Confusão</a:t>
            </a:r>
            <a:endParaRPr lang="en-US" sz="1400" dirty="0" smtClean="0"/>
          </a:p>
          <a:p>
            <a:pPr marL="742950" lvl="1" indent="-285750">
              <a:buFont typeface="Arial" pitchFamily="34" charset="0"/>
              <a:buChar char="•"/>
            </a:pPr>
            <a:r>
              <a:rPr lang="en-US" sz="1400" dirty="0" smtClean="0"/>
              <a:t>Bugs …</a:t>
            </a:r>
          </a:p>
          <a:p>
            <a:r>
              <a:rPr lang="en-US" sz="1400" dirty="0" smtClean="0">
                <a:solidFill>
                  <a:srgbClr val="FF0000"/>
                </a:solidFill>
              </a:rPr>
              <a:t>Sub-</a:t>
            </a:r>
            <a:r>
              <a:rPr lang="en-US" sz="1400" dirty="0" err="1" smtClean="0">
                <a:solidFill>
                  <a:srgbClr val="FF0000"/>
                </a:solidFill>
              </a:rPr>
              <a:t>utilizacao</a:t>
            </a:r>
            <a:r>
              <a:rPr lang="en-US" sz="1400" dirty="0" smtClean="0">
                <a:solidFill>
                  <a:srgbClr val="FF0000"/>
                </a:solidFill>
              </a:rPr>
              <a:t> de </a:t>
            </a:r>
            <a:r>
              <a:rPr lang="en-US" sz="1400" dirty="0" err="1" smtClean="0">
                <a:solidFill>
                  <a:srgbClr val="FF0000"/>
                </a:solidFill>
              </a:rPr>
              <a:t>ferramentas</a:t>
            </a:r>
            <a:endParaRPr lang="en-US" sz="1400" dirty="0" smtClean="0">
              <a:solidFill>
                <a:srgbClr val="FF0000"/>
              </a:solidFill>
            </a:endParaRPr>
          </a:p>
          <a:p>
            <a:pPr marL="742950" lvl="1" indent="-285750">
              <a:buFont typeface="Arial" pitchFamily="34" charset="0"/>
              <a:buChar char="•"/>
            </a:pPr>
            <a:r>
              <a:rPr lang="en-US" sz="1400" dirty="0" smtClean="0"/>
              <a:t>Visual Studio Ultimate</a:t>
            </a:r>
          </a:p>
          <a:p>
            <a:pPr marL="742950" lvl="1" indent="-285750">
              <a:buFont typeface="Arial" pitchFamily="34" charset="0"/>
              <a:buChar char="•"/>
            </a:pPr>
            <a:r>
              <a:rPr lang="en-US" sz="1400" dirty="0" err="1" smtClean="0"/>
              <a:t>Controle</a:t>
            </a:r>
            <a:r>
              <a:rPr lang="en-US" sz="1400" dirty="0" smtClean="0"/>
              <a:t> de </a:t>
            </a:r>
            <a:r>
              <a:rPr lang="en-US" sz="1400" dirty="0" err="1" smtClean="0"/>
              <a:t>Versoes</a:t>
            </a:r>
            <a:endParaRPr lang="en-US" sz="1400" dirty="0" smtClean="0"/>
          </a:p>
          <a:p>
            <a:r>
              <a:rPr lang="en-US" sz="1400" dirty="0" err="1" smtClean="0">
                <a:solidFill>
                  <a:srgbClr val="FF0000"/>
                </a:solidFill>
              </a:rPr>
              <a:t>Falta</a:t>
            </a:r>
            <a:r>
              <a:rPr lang="en-US" sz="1400" dirty="0" smtClean="0">
                <a:solidFill>
                  <a:srgbClr val="FF0000"/>
                </a:solidFill>
              </a:rPr>
              <a:t> de </a:t>
            </a:r>
            <a:r>
              <a:rPr lang="en-US" sz="1400" dirty="0" err="1" smtClean="0">
                <a:solidFill>
                  <a:srgbClr val="FF0000"/>
                </a:solidFill>
              </a:rPr>
              <a:t>Conhecimento</a:t>
            </a:r>
            <a:endParaRPr lang="en-US" sz="1400" dirty="0" smtClean="0">
              <a:solidFill>
                <a:srgbClr val="FF0000"/>
              </a:solidFill>
            </a:endParaRPr>
          </a:p>
          <a:p>
            <a:pPr marL="742950" lvl="1" indent="-285750">
              <a:buFont typeface="Arial" pitchFamily="34" charset="0"/>
              <a:buChar char="•"/>
            </a:pPr>
            <a:r>
              <a:rPr lang="en-US" sz="1400" dirty="0" err="1" smtClean="0"/>
              <a:t>Técnico</a:t>
            </a:r>
            <a:endParaRPr lang="en-US" sz="1400" dirty="0" smtClean="0"/>
          </a:p>
          <a:p>
            <a:pPr marL="742950" lvl="1" indent="-285750">
              <a:buFont typeface="Arial" pitchFamily="34" charset="0"/>
              <a:buChar char="•"/>
            </a:pPr>
            <a:r>
              <a:rPr lang="en-US" sz="1400" dirty="0" err="1" smtClean="0"/>
              <a:t>Gerencial</a:t>
            </a:r>
            <a:endParaRPr lang="en-US" sz="1400" dirty="0" smtClean="0"/>
          </a:p>
        </p:txBody>
      </p:sp>
      <p:pic>
        <p:nvPicPr>
          <p:cNvPr id="25601" name="Picture 1"/>
          <p:cNvPicPr>
            <a:picLocks noChangeAspect="1" noChangeArrowheads="1"/>
          </p:cNvPicPr>
          <p:nvPr/>
        </p:nvPicPr>
        <p:blipFill>
          <a:blip r:embed="rId3" cstate="print"/>
          <a:srcRect/>
          <a:stretch>
            <a:fillRect/>
          </a:stretch>
        </p:blipFill>
        <p:spPr bwMode="auto">
          <a:xfrm>
            <a:off x="4499992" y="2564904"/>
            <a:ext cx="4336764" cy="3240360"/>
          </a:xfrm>
          <a:prstGeom prst="rect">
            <a:avLst/>
          </a:prstGeom>
          <a:ln>
            <a:noFill/>
          </a:ln>
          <a:effectLst>
            <a:softEdge rad="112500"/>
          </a:effectLst>
        </p:spPr>
      </p:pic>
    </p:spTree>
    <p:extLst>
      <p:ext uri="{BB962C8B-B14F-4D97-AF65-F5344CB8AC3E}">
        <p14:creationId xmlns:p14="http://schemas.microsoft.com/office/powerpoint/2010/main" xmlns="" val="39426818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ChangeArrowheads="1"/>
          </p:cNvSpPr>
          <p:nvPr/>
        </p:nvSpPr>
        <p:spPr bwMode="auto">
          <a:xfrm>
            <a:off x="2623592" y="1302184"/>
            <a:ext cx="3754554"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fr-FR" sz="3200" b="1" dirty="0" err="1" smtClean="0">
                <a:solidFill>
                  <a:srgbClr val="6F65FF"/>
                </a:solidFill>
                <a:latin typeface="Verdana" pitchFamily="34" charset="0"/>
              </a:rPr>
              <a:t>Desafios</a:t>
            </a:r>
            <a:r>
              <a:rPr lang="fr-FR" sz="3200" b="1" dirty="0" smtClean="0">
                <a:solidFill>
                  <a:srgbClr val="6F65FF"/>
                </a:solidFill>
                <a:latin typeface="Verdana" pitchFamily="34" charset="0"/>
              </a:rPr>
              <a:t> </a:t>
            </a:r>
            <a:r>
              <a:rPr lang="fr-FR" sz="3200" b="1" dirty="0" err="1" smtClean="0">
                <a:solidFill>
                  <a:srgbClr val="6F65FF"/>
                </a:solidFill>
                <a:latin typeface="Verdana" pitchFamily="34" charset="0"/>
              </a:rPr>
              <a:t>Atuais</a:t>
            </a:r>
            <a:endParaRPr lang="fr-FR" dirty="0">
              <a:solidFill>
                <a:srgbClr val="6F65FF"/>
              </a:solidFill>
            </a:endParaRPr>
          </a:p>
        </p:txBody>
      </p:sp>
      <p:sp>
        <p:nvSpPr>
          <p:cNvPr id="2" name="TextBox 1"/>
          <p:cNvSpPr txBox="1"/>
          <p:nvPr/>
        </p:nvSpPr>
        <p:spPr>
          <a:xfrm>
            <a:off x="1043608" y="2276872"/>
            <a:ext cx="7056784" cy="4247317"/>
          </a:xfrm>
          <a:prstGeom prst="rect">
            <a:avLst/>
          </a:prstGeom>
          <a:noFill/>
        </p:spPr>
        <p:txBody>
          <a:bodyPr wrap="square" rtlCol="0">
            <a:spAutoFit/>
          </a:bodyPr>
          <a:lstStyle/>
          <a:p>
            <a:pPr>
              <a:buFont typeface="Arial" pitchFamily="34" charset="0"/>
              <a:buChar char="•"/>
            </a:pPr>
            <a:r>
              <a:rPr lang="pt-BR" dirty="0" smtClean="0">
                <a:solidFill>
                  <a:srgbClr val="FF0000"/>
                </a:solidFill>
              </a:rPr>
              <a:t> </a:t>
            </a:r>
            <a:r>
              <a:rPr lang="pt-BR" dirty="0" err="1" smtClean="0">
                <a:solidFill>
                  <a:srgbClr val="FF0000"/>
                </a:solidFill>
              </a:rPr>
              <a:t>Level</a:t>
            </a:r>
            <a:r>
              <a:rPr lang="pt-BR" dirty="0" smtClean="0">
                <a:solidFill>
                  <a:srgbClr val="FF0000"/>
                </a:solidFill>
              </a:rPr>
              <a:t> Editor</a:t>
            </a:r>
          </a:p>
          <a:p>
            <a:pPr>
              <a:buFont typeface="Arial" pitchFamily="34" charset="0"/>
              <a:buChar char="•"/>
            </a:pPr>
            <a:r>
              <a:rPr lang="pt-BR" dirty="0" smtClean="0"/>
              <a:t> Formação de Time</a:t>
            </a:r>
          </a:p>
          <a:p>
            <a:pPr marL="742950" lvl="1" indent="-285750">
              <a:buFont typeface="Arial" pitchFamily="34" charset="0"/>
              <a:buChar char="•"/>
            </a:pPr>
            <a:r>
              <a:rPr lang="pt-BR" dirty="0" smtClean="0"/>
              <a:t>Começam e Desistem </a:t>
            </a:r>
          </a:p>
          <a:p>
            <a:pPr marL="1200150" lvl="2" indent="-285750">
              <a:buFont typeface="Arial" pitchFamily="34" charset="0"/>
              <a:buChar char="•"/>
            </a:pPr>
            <a:r>
              <a:rPr lang="pt-BR" dirty="0" smtClean="0"/>
              <a:t>Mais de 100 emails -&gt; 2 participantes fixos</a:t>
            </a:r>
          </a:p>
          <a:p>
            <a:pPr marL="742950" lvl="1" indent="-285750">
              <a:buFont typeface="Arial" pitchFamily="34" charset="0"/>
              <a:buChar char="•"/>
            </a:pPr>
            <a:r>
              <a:rPr lang="pt-BR" dirty="0" smtClean="0">
                <a:solidFill>
                  <a:srgbClr val="FF0000"/>
                </a:solidFill>
              </a:rPr>
              <a:t>Falta de Motivação</a:t>
            </a:r>
          </a:p>
          <a:p>
            <a:pPr marL="1200150" lvl="2" indent="-285750">
              <a:buFont typeface="Arial" pitchFamily="34" charset="0"/>
              <a:buChar char="•"/>
            </a:pPr>
            <a:r>
              <a:rPr lang="pt-BR" dirty="0" smtClean="0">
                <a:solidFill>
                  <a:srgbClr val="FF0000"/>
                </a:solidFill>
              </a:rPr>
              <a:t>“Oba !!! Oba !!!”</a:t>
            </a:r>
          </a:p>
          <a:p>
            <a:pPr marL="742950" lvl="1" indent="-285750">
              <a:buFont typeface="Arial" pitchFamily="34" charset="0"/>
              <a:buChar char="•"/>
            </a:pPr>
            <a:r>
              <a:rPr lang="pt-BR" dirty="0" smtClean="0"/>
              <a:t>Falta de Conhecimento</a:t>
            </a:r>
          </a:p>
          <a:p>
            <a:pPr>
              <a:buFont typeface="Arial" pitchFamily="34" charset="0"/>
              <a:buChar char="•"/>
            </a:pPr>
            <a:r>
              <a:rPr lang="pt-BR" dirty="0" smtClean="0"/>
              <a:t> Distância Física</a:t>
            </a:r>
          </a:p>
          <a:p>
            <a:pPr marL="742950" lvl="1" indent="-285750">
              <a:buFont typeface="Arial" pitchFamily="34" charset="0"/>
              <a:buChar char="•"/>
            </a:pPr>
            <a:r>
              <a:rPr lang="pt-BR" dirty="0" smtClean="0"/>
              <a:t>SP – </a:t>
            </a:r>
            <a:r>
              <a:rPr lang="pt-BR" dirty="0" err="1" smtClean="0"/>
              <a:t>Sao</a:t>
            </a:r>
            <a:r>
              <a:rPr lang="pt-BR" dirty="0" smtClean="0"/>
              <a:t> José dos Campos	 - Roraima – Mogi Das Cruzes</a:t>
            </a:r>
          </a:p>
          <a:p>
            <a:pPr>
              <a:buFont typeface="Arial" pitchFamily="34" charset="0"/>
              <a:buChar char="•"/>
            </a:pPr>
            <a:r>
              <a:rPr lang="pt-BR" dirty="0" smtClean="0"/>
              <a:t> Manutenção</a:t>
            </a:r>
          </a:p>
          <a:p>
            <a:pPr marL="742950" lvl="1" indent="-285750">
              <a:buFont typeface="Arial" pitchFamily="34" charset="0"/>
              <a:buChar char="•"/>
            </a:pPr>
            <a:r>
              <a:rPr lang="pt-BR" dirty="0" smtClean="0">
                <a:solidFill>
                  <a:srgbClr val="FF0000"/>
                </a:solidFill>
              </a:rPr>
              <a:t>Codigo Grande</a:t>
            </a:r>
          </a:p>
          <a:p>
            <a:pPr marL="742950" lvl="1" indent="-285750">
              <a:buFont typeface="Arial" pitchFamily="34" charset="0"/>
              <a:buChar char="•"/>
            </a:pPr>
            <a:r>
              <a:rPr lang="pt-BR" dirty="0" err="1" smtClean="0"/>
              <a:t>Modulos</a:t>
            </a:r>
            <a:r>
              <a:rPr lang="pt-BR" dirty="0" smtClean="0"/>
              <a:t> Antigos</a:t>
            </a:r>
          </a:p>
          <a:p>
            <a:pPr marL="742950" lvl="1" indent="-285750">
              <a:buFont typeface="Arial" pitchFamily="34" charset="0"/>
              <a:buChar char="•"/>
            </a:pPr>
            <a:r>
              <a:rPr lang="pt-BR" dirty="0" smtClean="0"/>
              <a:t>Muitos Módulos</a:t>
            </a:r>
          </a:p>
          <a:p>
            <a:pPr marL="742950" lvl="1" indent="-285750">
              <a:buFont typeface="Arial" pitchFamily="34" charset="0"/>
              <a:buChar char="•"/>
            </a:pPr>
            <a:endParaRPr lang="pt-BR" dirty="0" smtClean="0"/>
          </a:p>
          <a:p>
            <a:pPr>
              <a:buFont typeface="Arial" pitchFamily="34" charset="0"/>
              <a:buChar char="•"/>
            </a:pPr>
            <a:r>
              <a:rPr lang="pt-BR" dirty="0" smtClean="0"/>
              <a:t>Muitas Idéias e pouco TEMPO !!!</a:t>
            </a:r>
            <a:endParaRPr lang="pt-BR" dirty="0"/>
          </a:p>
        </p:txBody>
      </p:sp>
    </p:spTree>
    <p:extLst>
      <p:ext uri="{BB962C8B-B14F-4D97-AF65-F5344CB8AC3E}">
        <p14:creationId xmlns:p14="http://schemas.microsoft.com/office/powerpoint/2010/main" xmlns="" val="640180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in.jpg"/>
          <p:cNvPicPr>
            <a:picLocks noChangeAspect="1"/>
          </p:cNvPicPr>
          <p:nvPr/>
        </p:nvPicPr>
        <p:blipFill>
          <a:blip r:embed="rId3" cstate="print"/>
          <a:stretch>
            <a:fillRect/>
          </a:stretch>
        </p:blipFill>
        <p:spPr>
          <a:xfrm>
            <a:off x="3166" y="0"/>
            <a:ext cx="9137668" cy="6858000"/>
          </a:xfrm>
          <a:prstGeom prst="rect">
            <a:avLst/>
          </a:prstGeom>
        </p:spPr>
      </p:pic>
      <p:sp>
        <p:nvSpPr>
          <p:cNvPr id="3" name="TextBox 2"/>
          <p:cNvSpPr txBox="1"/>
          <p:nvPr/>
        </p:nvSpPr>
        <p:spPr>
          <a:xfrm>
            <a:off x="2987824" y="3212976"/>
            <a:ext cx="5796780" cy="2123658"/>
          </a:xfrm>
          <a:prstGeom prst="rect">
            <a:avLst/>
          </a:prstGeom>
          <a:noFill/>
        </p:spPr>
        <p:txBody>
          <a:bodyPr wrap="none" rtlCol="0">
            <a:spAutoFit/>
          </a:bodyPr>
          <a:lstStyle/>
          <a:p>
            <a:pPr algn="ctr"/>
            <a:r>
              <a:rPr lang="pt-BR" sz="4400" b="1" dirty="0" smtClean="0">
                <a:ln>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ln>
                <a:solidFill>
                  <a:schemeClr val="bg2">
                    <a:lumMod val="20000"/>
                    <a:lumOff val="80000"/>
                  </a:schemeClr>
                </a:solidFill>
                <a:effectLst>
                  <a:outerShdw blurRad="50800" dist="38100" dir="2700000" algn="tl" rotWithShape="0">
                    <a:prstClr val="black">
                      <a:alpha val="40000"/>
                    </a:prstClr>
                  </a:outerShdw>
                </a:effectLst>
              </a:rPr>
              <a:t>MÓDULOS BÁSICOS</a:t>
            </a:r>
          </a:p>
          <a:p>
            <a:pPr algn="ctr"/>
            <a:r>
              <a:rPr lang="pt-BR" sz="4400" b="1" dirty="0" smtClean="0">
                <a:ln>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ln>
                <a:solidFill>
                  <a:schemeClr val="bg2">
                    <a:lumMod val="20000"/>
                    <a:lumOff val="80000"/>
                  </a:schemeClr>
                </a:solidFill>
                <a:effectLst>
                  <a:outerShdw blurRad="50800" dist="38100" dir="2700000" algn="tl" rotWithShape="0">
                    <a:prstClr val="black">
                      <a:alpha val="40000"/>
                    </a:prstClr>
                  </a:outerShdw>
                </a:effectLst>
              </a:rPr>
              <a:t>DE</a:t>
            </a:r>
          </a:p>
          <a:p>
            <a:pPr algn="ctr"/>
            <a:r>
              <a:rPr lang="pt-BR" sz="4400" b="1" dirty="0" smtClean="0">
                <a:ln>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ln>
                <a:solidFill>
                  <a:schemeClr val="bg2">
                    <a:lumMod val="20000"/>
                    <a:lumOff val="80000"/>
                  </a:schemeClr>
                </a:solidFill>
                <a:effectLst>
                  <a:outerShdw blurRad="50800" dist="38100" dir="2700000" algn="tl" rotWithShape="0">
                    <a:prstClr val="black">
                      <a:alpha val="40000"/>
                    </a:prstClr>
                  </a:outerShdw>
                </a:effectLst>
              </a:rPr>
              <a:t>UMA GAME ENGINE</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ChangeArrowheads="1"/>
          </p:cNvSpPr>
          <p:nvPr/>
        </p:nvSpPr>
        <p:spPr bwMode="auto">
          <a:xfrm>
            <a:off x="2623592" y="1302184"/>
            <a:ext cx="2299027"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fr-FR" sz="3200" b="1" dirty="0" err="1" smtClean="0">
                <a:solidFill>
                  <a:srgbClr val="6F65FF"/>
                </a:solidFill>
                <a:latin typeface="Verdana" pitchFamily="34" charset="0"/>
              </a:rPr>
              <a:t>RoadMap</a:t>
            </a:r>
            <a:endParaRPr lang="fr-FR" dirty="0">
              <a:solidFill>
                <a:srgbClr val="6F65FF"/>
              </a:solidFill>
            </a:endParaRPr>
          </a:p>
        </p:txBody>
      </p:sp>
      <p:sp>
        <p:nvSpPr>
          <p:cNvPr id="3" name="TextBox 2"/>
          <p:cNvSpPr txBox="1"/>
          <p:nvPr/>
        </p:nvSpPr>
        <p:spPr>
          <a:xfrm>
            <a:off x="179512" y="1962120"/>
            <a:ext cx="6192688" cy="5632311"/>
          </a:xfrm>
          <a:prstGeom prst="rect">
            <a:avLst/>
          </a:prstGeom>
          <a:noFill/>
        </p:spPr>
        <p:txBody>
          <a:bodyPr wrap="square" rtlCol="0">
            <a:spAutoFit/>
          </a:bodyPr>
          <a:lstStyle/>
          <a:p>
            <a:r>
              <a:rPr lang="pt-BR" dirty="0" smtClean="0">
                <a:solidFill>
                  <a:srgbClr val="FF0000"/>
                </a:solidFill>
              </a:rPr>
              <a:t>Release 0.4</a:t>
            </a:r>
          </a:p>
          <a:p>
            <a:pPr lvl="1">
              <a:buFont typeface="Arial" pitchFamily="34" charset="0"/>
              <a:buChar char="•"/>
            </a:pPr>
            <a:r>
              <a:rPr lang="pt-BR" dirty="0" smtClean="0"/>
              <a:t> Testes</a:t>
            </a:r>
          </a:p>
          <a:p>
            <a:pPr lvl="1">
              <a:buFont typeface="Arial" pitchFamily="34" charset="0"/>
              <a:buChar char="•"/>
            </a:pPr>
            <a:r>
              <a:rPr lang="pt-BR" dirty="0" smtClean="0"/>
              <a:t> Documentação</a:t>
            </a:r>
            <a:endParaRPr lang="en-US" dirty="0" smtClean="0"/>
          </a:p>
          <a:p>
            <a:r>
              <a:rPr lang="en-US" dirty="0" err="1" smtClean="0"/>
              <a:t>PloobsEditor</a:t>
            </a:r>
            <a:endParaRPr lang="en-US" dirty="0" smtClean="0"/>
          </a:p>
          <a:p>
            <a:pPr marL="742950" lvl="1" indent="-285750">
              <a:buFont typeface="Arial" pitchFamily="34" charset="0"/>
              <a:buChar char="•"/>
            </a:pPr>
            <a:r>
              <a:rPr lang="en-US" dirty="0" smtClean="0"/>
              <a:t>WYSIWYG</a:t>
            </a:r>
          </a:p>
          <a:p>
            <a:pPr marL="742950" lvl="1" indent="-285750">
              <a:buFont typeface="Arial" pitchFamily="34" charset="0"/>
              <a:buChar char="•"/>
            </a:pPr>
            <a:r>
              <a:rPr lang="en-US" dirty="0" err="1" smtClean="0"/>
              <a:t>Integração</a:t>
            </a:r>
            <a:r>
              <a:rPr lang="en-US" dirty="0" smtClean="0"/>
              <a:t> com </a:t>
            </a:r>
            <a:r>
              <a:rPr lang="en-US" dirty="0" err="1" smtClean="0"/>
              <a:t>Linguagem</a:t>
            </a:r>
            <a:r>
              <a:rPr lang="en-US" dirty="0" smtClean="0"/>
              <a:t> de Script</a:t>
            </a:r>
          </a:p>
          <a:p>
            <a:pPr marL="1200150" lvl="2" indent="-285750">
              <a:buFont typeface="Arial" pitchFamily="34" charset="0"/>
              <a:buChar char="•"/>
            </a:pPr>
            <a:r>
              <a:rPr lang="pt-BR" dirty="0" smtClean="0"/>
              <a:t>Lua ( </a:t>
            </a:r>
            <a:r>
              <a:rPr lang="pt-BR" dirty="0" smtClean="0">
                <a:solidFill>
                  <a:srgbClr val="FF0000"/>
                </a:solidFill>
              </a:rPr>
              <a:t>Xbox ?? WP7 ?? </a:t>
            </a:r>
            <a:r>
              <a:rPr lang="pt-BR" dirty="0" smtClean="0"/>
              <a:t>)</a:t>
            </a:r>
            <a:endParaRPr lang="en-US" dirty="0" smtClean="0"/>
          </a:p>
          <a:p>
            <a:pPr marL="742950" lvl="1" indent="-285750">
              <a:buFont typeface="Arial" pitchFamily="34" charset="0"/>
              <a:buChar char="•"/>
            </a:pPr>
            <a:r>
              <a:rPr lang="en-US" dirty="0" smtClean="0"/>
              <a:t>Content Based Game Engine</a:t>
            </a:r>
          </a:p>
          <a:p>
            <a:r>
              <a:rPr lang="en-US" dirty="0" smtClean="0"/>
              <a:t>Networking</a:t>
            </a:r>
          </a:p>
          <a:p>
            <a:pPr marL="742950" lvl="1" indent="-285750">
              <a:buFont typeface="Arial" pitchFamily="34" charset="0"/>
              <a:buChar char="•"/>
            </a:pPr>
            <a:r>
              <a:rPr lang="en-US" dirty="0" smtClean="0"/>
              <a:t>P2P</a:t>
            </a:r>
          </a:p>
          <a:p>
            <a:pPr marL="742950" lvl="1" indent="-285750">
              <a:buFont typeface="Arial" pitchFamily="34" charset="0"/>
              <a:buChar char="•"/>
            </a:pPr>
            <a:r>
              <a:rPr lang="en-US" dirty="0" smtClean="0"/>
              <a:t>Chat</a:t>
            </a:r>
            <a:endParaRPr lang="en-US" dirty="0"/>
          </a:p>
          <a:p>
            <a:pPr marL="742950" lvl="1" indent="-285750">
              <a:buFont typeface="Arial" pitchFamily="34" charset="0"/>
              <a:buChar char="•"/>
            </a:pPr>
            <a:r>
              <a:rPr lang="en-US" dirty="0" smtClean="0"/>
              <a:t>Rooms …</a:t>
            </a:r>
          </a:p>
          <a:p>
            <a:r>
              <a:rPr lang="en-US" dirty="0" smtClean="0">
                <a:solidFill>
                  <a:srgbClr val="FF0000"/>
                </a:solidFill>
              </a:rPr>
              <a:t>Demos</a:t>
            </a:r>
          </a:p>
          <a:p>
            <a:pPr marL="742950" lvl="1" indent="-285750">
              <a:buFont typeface="Arial" pitchFamily="34" charset="0"/>
              <a:buChar char="•"/>
            </a:pPr>
            <a:r>
              <a:rPr lang="en-US" dirty="0" err="1" smtClean="0"/>
              <a:t>Extendendo</a:t>
            </a:r>
            <a:r>
              <a:rPr lang="en-US" dirty="0" smtClean="0"/>
              <a:t> a Engine</a:t>
            </a:r>
          </a:p>
          <a:p>
            <a:pPr marL="742950" lvl="1" indent="-285750">
              <a:buFont typeface="Arial" pitchFamily="34" charset="0"/>
              <a:buChar char="•"/>
            </a:pPr>
            <a:r>
              <a:rPr lang="en-US" dirty="0" smtClean="0"/>
              <a:t>Features </a:t>
            </a:r>
            <a:r>
              <a:rPr lang="en-US" dirty="0" err="1" smtClean="0"/>
              <a:t>Avançadas</a:t>
            </a:r>
            <a:endParaRPr lang="en-US" dirty="0" smtClean="0"/>
          </a:p>
          <a:p>
            <a:pPr marL="742950" lvl="1" indent="-285750">
              <a:buFont typeface="Arial" pitchFamily="34" charset="0"/>
              <a:buChar char="•"/>
            </a:pPr>
            <a:r>
              <a:rPr lang="en-US" dirty="0" err="1" smtClean="0"/>
              <a:t>Combinando</a:t>
            </a:r>
            <a:r>
              <a:rPr lang="en-US" dirty="0" smtClean="0"/>
              <a:t> </a:t>
            </a:r>
            <a:r>
              <a:rPr lang="en-US" dirty="0" err="1"/>
              <a:t>v</a:t>
            </a:r>
            <a:r>
              <a:rPr lang="en-US" dirty="0" err="1" smtClean="0"/>
              <a:t>árias</a:t>
            </a:r>
            <a:r>
              <a:rPr lang="en-US" dirty="0" smtClean="0"/>
              <a:t> Features</a:t>
            </a:r>
          </a:p>
          <a:p>
            <a:pPr marL="742950" lvl="1" indent="-285750">
              <a:buFont typeface="Arial" pitchFamily="34" charset="0"/>
              <a:buChar char="•"/>
            </a:pPr>
            <a:r>
              <a:rPr lang="en-US" dirty="0" smtClean="0">
                <a:solidFill>
                  <a:srgbClr val="FF0000"/>
                </a:solidFill>
              </a:rPr>
              <a:t>Windows Phone 7 Demos</a:t>
            </a:r>
          </a:p>
          <a:p>
            <a:pPr marL="742950" lvl="1" indent="-285750">
              <a:buFont typeface="Arial" pitchFamily="34" charset="0"/>
              <a:buChar char="•"/>
            </a:pPr>
            <a:endParaRPr lang="en-US" dirty="0" smtClean="0"/>
          </a:p>
          <a:p>
            <a:endParaRPr lang="en-US" dirty="0" smtClean="0"/>
          </a:p>
          <a:p>
            <a:endParaRPr lang="pt-BR" dirty="0"/>
          </a:p>
        </p:txBody>
      </p:sp>
      <p:pic>
        <p:nvPicPr>
          <p:cNvPr id="21505" name="Picture 1"/>
          <p:cNvPicPr>
            <a:picLocks noChangeAspect="1" noChangeArrowheads="1"/>
          </p:cNvPicPr>
          <p:nvPr/>
        </p:nvPicPr>
        <p:blipFill>
          <a:blip r:embed="rId3" cstate="print"/>
          <a:srcRect/>
          <a:stretch>
            <a:fillRect/>
          </a:stretch>
        </p:blipFill>
        <p:spPr bwMode="auto">
          <a:xfrm>
            <a:off x="4860032" y="2924945"/>
            <a:ext cx="3984158" cy="2984292"/>
          </a:xfrm>
          <a:prstGeom prst="rect">
            <a:avLst/>
          </a:prstGeom>
          <a:ln>
            <a:noFill/>
          </a:ln>
          <a:effectLst>
            <a:softEdge rad="112500"/>
          </a:effectLst>
        </p:spPr>
      </p:pic>
    </p:spTree>
    <p:extLst>
      <p:ext uri="{BB962C8B-B14F-4D97-AF65-F5344CB8AC3E}">
        <p14:creationId xmlns:p14="http://schemas.microsoft.com/office/powerpoint/2010/main" xmlns="" val="20186736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ChangeArrowheads="1"/>
          </p:cNvSpPr>
          <p:nvPr/>
        </p:nvSpPr>
        <p:spPr bwMode="auto">
          <a:xfrm>
            <a:off x="2623592" y="1302184"/>
            <a:ext cx="4291559"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fr-FR" sz="3200" b="1" dirty="0" smtClean="0">
                <a:solidFill>
                  <a:srgbClr val="6F65FF"/>
                </a:solidFill>
                <a:latin typeface="Verdana" pitchFamily="34" charset="0"/>
              </a:rPr>
              <a:t>Porque </a:t>
            </a:r>
            <a:r>
              <a:rPr lang="fr-FR" sz="3200" b="1" dirty="0" err="1" smtClean="0">
                <a:solidFill>
                  <a:srgbClr val="6F65FF"/>
                </a:solidFill>
                <a:latin typeface="Verdana" pitchFamily="34" charset="0"/>
              </a:rPr>
              <a:t>chegamos</a:t>
            </a:r>
            <a:endParaRPr lang="fr-FR" sz="3200" b="1" dirty="0" smtClean="0">
              <a:solidFill>
                <a:srgbClr val="6F65FF"/>
              </a:solidFill>
              <a:latin typeface="Verdana" pitchFamily="34" charset="0"/>
            </a:endParaRPr>
          </a:p>
          <a:p>
            <a:r>
              <a:rPr lang="fr-FR" sz="3200" b="1" dirty="0" smtClean="0">
                <a:solidFill>
                  <a:srgbClr val="6F65FF"/>
                </a:solidFill>
                <a:latin typeface="Verdana" pitchFamily="34" charset="0"/>
              </a:rPr>
              <a:t> onde </a:t>
            </a:r>
            <a:r>
              <a:rPr lang="fr-FR" sz="3200" b="1" dirty="0" err="1" smtClean="0">
                <a:solidFill>
                  <a:srgbClr val="6F65FF"/>
                </a:solidFill>
                <a:latin typeface="Verdana" pitchFamily="34" charset="0"/>
              </a:rPr>
              <a:t>chegamos</a:t>
            </a:r>
            <a:endParaRPr lang="fr-FR" dirty="0">
              <a:solidFill>
                <a:srgbClr val="6F65FF"/>
              </a:solidFill>
            </a:endParaRPr>
          </a:p>
        </p:txBody>
      </p:sp>
      <p:sp>
        <p:nvSpPr>
          <p:cNvPr id="3" name="TextBox 2"/>
          <p:cNvSpPr txBox="1"/>
          <p:nvPr/>
        </p:nvSpPr>
        <p:spPr>
          <a:xfrm>
            <a:off x="611560" y="2852936"/>
            <a:ext cx="5976664" cy="2585323"/>
          </a:xfrm>
          <a:prstGeom prst="rect">
            <a:avLst/>
          </a:prstGeom>
          <a:noFill/>
        </p:spPr>
        <p:txBody>
          <a:bodyPr wrap="square" rtlCol="0">
            <a:spAutoFit/>
          </a:bodyPr>
          <a:lstStyle/>
          <a:p>
            <a:pPr>
              <a:buFont typeface="Arial" pitchFamily="34" charset="0"/>
              <a:buChar char="•"/>
            </a:pPr>
            <a:r>
              <a:rPr lang="en-US" dirty="0" smtClean="0"/>
              <a:t> </a:t>
            </a:r>
            <a:r>
              <a:rPr lang="en-US" dirty="0" err="1" smtClean="0"/>
              <a:t>Objetivos</a:t>
            </a:r>
            <a:r>
              <a:rPr lang="en-US" dirty="0" smtClean="0"/>
              <a:t> </a:t>
            </a:r>
            <a:r>
              <a:rPr lang="en-US" dirty="0" err="1" smtClean="0"/>
              <a:t>Complementares</a:t>
            </a:r>
            <a:endParaRPr lang="en-US" dirty="0" smtClean="0"/>
          </a:p>
          <a:p>
            <a:pPr>
              <a:buFont typeface="Arial" pitchFamily="34" charset="0"/>
              <a:buChar char="•"/>
            </a:pPr>
            <a:r>
              <a:rPr lang="en-US" dirty="0" smtClean="0"/>
              <a:t> </a:t>
            </a:r>
            <a:r>
              <a:rPr lang="en-US" dirty="0" err="1" smtClean="0"/>
              <a:t>Personalidades</a:t>
            </a:r>
            <a:r>
              <a:rPr lang="en-US" dirty="0" smtClean="0"/>
              <a:t> </a:t>
            </a:r>
            <a:r>
              <a:rPr lang="en-US" dirty="0" err="1" smtClean="0"/>
              <a:t>Complementares</a:t>
            </a:r>
            <a:endParaRPr lang="en-US" dirty="0" smtClean="0"/>
          </a:p>
          <a:p>
            <a:pPr>
              <a:buFont typeface="Arial" pitchFamily="34" charset="0"/>
              <a:buChar char="•"/>
            </a:pPr>
            <a:r>
              <a:rPr lang="pt-BR" dirty="0" smtClean="0"/>
              <a:t> Visões Complementares</a:t>
            </a:r>
            <a:endParaRPr lang="pt-BR" dirty="0"/>
          </a:p>
          <a:p>
            <a:pPr>
              <a:buFont typeface="Arial" pitchFamily="34" charset="0"/>
              <a:buChar char="•"/>
            </a:pPr>
            <a:r>
              <a:rPr lang="en-US" dirty="0" smtClean="0"/>
              <a:t> </a:t>
            </a:r>
            <a:r>
              <a:rPr lang="en-US" dirty="0" err="1" smtClean="0">
                <a:solidFill>
                  <a:srgbClr val="FF0000"/>
                </a:solidFill>
              </a:rPr>
              <a:t>Automotivação</a:t>
            </a:r>
            <a:endParaRPr lang="en-US" dirty="0" smtClean="0">
              <a:solidFill>
                <a:srgbClr val="FF0000"/>
              </a:solidFill>
            </a:endParaRPr>
          </a:p>
          <a:p>
            <a:pPr>
              <a:buFont typeface="Arial" pitchFamily="34" charset="0"/>
              <a:buChar char="•"/>
            </a:pPr>
            <a:r>
              <a:rPr lang="en-US" dirty="0" smtClean="0">
                <a:solidFill>
                  <a:srgbClr val="FF0000"/>
                </a:solidFill>
              </a:rPr>
              <a:t> Hard Working</a:t>
            </a:r>
          </a:p>
          <a:p>
            <a:pPr marL="742950" lvl="1" indent="-285750">
              <a:buFont typeface="Arial" pitchFamily="34" charset="0"/>
              <a:buChar char="•"/>
            </a:pPr>
            <a:r>
              <a:rPr lang="en-US" dirty="0" smtClean="0"/>
              <a:t>95% </a:t>
            </a:r>
            <a:r>
              <a:rPr lang="en-US" dirty="0" err="1" smtClean="0"/>
              <a:t>suor</a:t>
            </a:r>
            <a:r>
              <a:rPr lang="en-US" dirty="0" smtClean="0"/>
              <a:t> </a:t>
            </a:r>
          </a:p>
          <a:p>
            <a:pPr marL="742950" lvl="1" indent="-285750">
              <a:buFont typeface="Arial" pitchFamily="34" charset="0"/>
              <a:buChar char="•"/>
            </a:pPr>
            <a:r>
              <a:rPr lang="en-US" dirty="0" smtClean="0"/>
              <a:t>1% </a:t>
            </a:r>
            <a:r>
              <a:rPr lang="en-US" dirty="0" err="1" smtClean="0"/>
              <a:t>genialidade</a:t>
            </a:r>
            <a:r>
              <a:rPr lang="en-US" dirty="0" smtClean="0"/>
              <a:t> </a:t>
            </a:r>
          </a:p>
          <a:p>
            <a:pPr marL="742950" lvl="1" indent="-285750">
              <a:buFont typeface="Arial" pitchFamily="34" charset="0"/>
              <a:buChar char="•"/>
            </a:pPr>
            <a:r>
              <a:rPr lang="en-US" dirty="0" smtClean="0"/>
              <a:t>4% </a:t>
            </a:r>
            <a:r>
              <a:rPr lang="en-US" dirty="0" err="1" smtClean="0"/>
              <a:t>sorte</a:t>
            </a:r>
            <a:endParaRPr lang="en-US" dirty="0" smtClean="0"/>
          </a:p>
          <a:p>
            <a:pPr marL="742950" lvl="1" indent="-285750"/>
            <a:endParaRPr lang="pt-BR" dirty="0" smtClean="0"/>
          </a:p>
        </p:txBody>
      </p:sp>
      <p:pic>
        <p:nvPicPr>
          <p:cNvPr id="19457" name="Picture 1"/>
          <p:cNvPicPr>
            <a:picLocks noChangeAspect="1" noChangeArrowheads="1"/>
          </p:cNvPicPr>
          <p:nvPr/>
        </p:nvPicPr>
        <p:blipFill>
          <a:blip r:embed="rId3" cstate="print"/>
          <a:srcRect/>
          <a:stretch>
            <a:fillRect/>
          </a:stretch>
        </p:blipFill>
        <p:spPr bwMode="auto">
          <a:xfrm>
            <a:off x="4644008" y="2924944"/>
            <a:ext cx="3514870" cy="3341296"/>
          </a:xfrm>
          <a:prstGeom prst="rect">
            <a:avLst/>
          </a:prstGeom>
          <a:ln>
            <a:noFill/>
          </a:ln>
          <a:effectLst>
            <a:softEdge rad="112500"/>
          </a:effectLst>
        </p:spPr>
      </p:pic>
    </p:spTree>
    <p:extLst>
      <p:ext uri="{BB962C8B-B14F-4D97-AF65-F5344CB8AC3E}">
        <p14:creationId xmlns:p14="http://schemas.microsoft.com/office/powerpoint/2010/main" xmlns="" val="40081685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275856" y="1239143"/>
            <a:ext cx="221727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400" b="1" dirty="0" err="1" smtClean="0">
                <a:solidFill>
                  <a:srgbClr val="6F65FF"/>
                </a:solidFill>
                <a:latin typeface="Verdana" pitchFamily="34" charset="0"/>
              </a:rPr>
              <a:t>Referencias</a:t>
            </a:r>
            <a:endParaRPr lang="fr-FR" sz="1400" dirty="0">
              <a:solidFill>
                <a:srgbClr val="6F65FF"/>
              </a:solidFill>
            </a:endParaRPr>
          </a:p>
        </p:txBody>
      </p:sp>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4" name="Rectangle 6"/>
          <p:cNvSpPr>
            <a:spLocks noChangeArrowheads="1"/>
          </p:cNvSpPr>
          <p:nvPr/>
        </p:nvSpPr>
        <p:spPr bwMode="auto">
          <a:xfrm>
            <a:off x="0" y="718185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smtClean="0">
              <a:ln>
                <a:noFill/>
              </a:ln>
              <a:solidFill>
                <a:schemeClr val="tx1"/>
              </a:solidFill>
              <a:effectLst/>
              <a:latin typeface="Arial" pitchFamily="34" charset="0"/>
              <a:cs typeface="Arial" pitchFamily="34" charset="0"/>
            </a:endParaRPr>
          </a:p>
        </p:txBody>
      </p:sp>
      <p:pic>
        <p:nvPicPr>
          <p:cNvPr id="8194" name="Picture 2" descr="3rd ed. cover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7544" y="3210224"/>
            <a:ext cx="1783457" cy="2692226"/>
          </a:xfrm>
          <a:prstGeom prst="rect">
            <a:avLst/>
          </a:prstGeom>
          <a:noFill/>
          <a:extLst>
            <a:ext uri="{909E8E84-426E-40DD-AFC4-6F175D3DCCD1}">
              <a14:hiddenFill xmlns:a14="http://schemas.microsoft.com/office/drawing/2010/main" xmlns="">
                <a:solidFill>
                  <a:srgbClr val="FFFFFF"/>
                </a:solidFill>
              </a14:hiddenFill>
            </a:ext>
          </a:extLst>
        </p:spPr>
      </p:pic>
      <p:pic>
        <p:nvPicPr>
          <p:cNvPr id="8196" name="Picture 4" descr="http://ws.assoc-amazon.com/widgets/q?_encoding=UTF8&amp;Format=_SL110_&amp;ASIN=0131496700&amp;MarketPlace=US&amp;ID=AsinImage&amp;WS=1&amp;tag=pon098-20&amp;ServiceVersion=2007082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059832" y="4773737"/>
            <a:ext cx="809625" cy="1047751"/>
          </a:xfrm>
          <a:prstGeom prst="rect">
            <a:avLst/>
          </a:prstGeom>
          <a:noFill/>
          <a:extLst>
            <a:ext uri="{909E8E84-426E-40DD-AFC4-6F175D3DCCD1}">
              <a14:hiddenFill xmlns:a14="http://schemas.microsoft.com/office/drawing/2010/main" xmlns="">
                <a:solidFill>
                  <a:srgbClr val="FFFFFF"/>
                </a:solidFill>
              </a14:hiddenFill>
            </a:ext>
          </a:extLst>
        </p:spPr>
      </p:pic>
      <p:pic>
        <p:nvPicPr>
          <p:cNvPr id="8198" name="Picture 6" descr="http://ws.assoc-amazon.com/widgets/q?_encoding=UTF8&amp;Format=_SL110_&amp;ASIN=1558602763&amp;MarketPlace=US&amp;ID=AsinImage&amp;WS=1&amp;tag=pon098-20&amp;ServiceVersion=2007082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162425" y="4773736"/>
            <a:ext cx="819150" cy="1047751"/>
          </a:xfrm>
          <a:prstGeom prst="rect">
            <a:avLst/>
          </a:prstGeom>
          <a:noFill/>
          <a:extLst>
            <a:ext uri="{909E8E84-426E-40DD-AFC4-6F175D3DCCD1}">
              <a14:hiddenFill xmlns:a14="http://schemas.microsoft.com/office/drawing/2010/main" xmlns="">
                <a:solidFill>
                  <a:srgbClr val="FFFFFF"/>
                </a:solidFill>
              </a14:hiddenFill>
            </a:ext>
          </a:extLst>
        </p:spPr>
      </p:pic>
      <p:pic>
        <p:nvPicPr>
          <p:cNvPr id="8201" name="Picture 9" descr="http://www.assoc-amazon.com/e/ir?t=&amp;l=as2&amp;o=1&amp;a=1584500492&amp;camp=217145&amp;creative=399369"/>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xmlns="">
                <a:solidFill>
                  <a:srgbClr val="FFFFFF"/>
                </a:solidFill>
              </a14:hiddenFill>
            </a:ext>
          </a:extLst>
        </p:spPr>
      </p:pic>
      <p:pic>
        <p:nvPicPr>
          <p:cNvPr id="8202" name="Picture 10" descr="http://ws.assoc-amazon.com/widgets/q?_encoding=UTF8&amp;Format=_SL110_&amp;ASIN=1584500549&amp;MarketPlace=US&amp;ID=AsinImage&amp;WS=1&amp;tag=pon098-20&amp;ServiceVersion=20070822">
            <a:hlinkClick r:id="rId7"/>
          </p:cNvPr>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162425" y="3217524"/>
            <a:ext cx="838200" cy="1047750"/>
          </a:xfrm>
          <a:prstGeom prst="rect">
            <a:avLst/>
          </a:prstGeom>
          <a:noFill/>
          <a:extLst>
            <a:ext uri="{909E8E84-426E-40DD-AFC4-6F175D3DCCD1}">
              <a14:hiddenFill xmlns:a14="http://schemas.microsoft.com/office/drawing/2010/main" xmlns="">
                <a:solidFill>
                  <a:srgbClr val="FFFFFF"/>
                </a:solidFill>
              </a14:hiddenFill>
            </a:ext>
          </a:extLst>
        </p:spPr>
      </p:pic>
      <p:pic>
        <p:nvPicPr>
          <p:cNvPr id="8203" name="Picture 11" descr="http://www.assoc-amazon.com/e/ir?t=&amp;l=as2&amp;o=1&amp;a=1584500549&amp;camp=217145&amp;creative=399369"/>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xmlns="">
                <a:solidFill>
                  <a:srgbClr val="FFFFFF"/>
                </a:solidFill>
              </a14:hiddenFill>
            </a:ext>
          </a:extLst>
        </p:spPr>
      </p:pic>
      <p:pic>
        <p:nvPicPr>
          <p:cNvPr id="8204" name="Picture 12" descr="http://ws.assoc-amazon.com/widgets/q?_encoding=UTF8&amp;Format=_SL110_&amp;ASIN=1584502339&amp;MarketPlace=US&amp;ID=AsinImage&amp;WS=1&amp;tag=pon098-20&amp;ServiceVersion=20070822">
            <a:hlinkClick r:id="rId9"/>
          </p:cNvPr>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8028384" y="4868523"/>
            <a:ext cx="838200" cy="1047750"/>
          </a:xfrm>
          <a:prstGeom prst="rect">
            <a:avLst/>
          </a:prstGeom>
          <a:noFill/>
          <a:extLst>
            <a:ext uri="{909E8E84-426E-40DD-AFC4-6F175D3DCCD1}">
              <a14:hiddenFill xmlns:a14="http://schemas.microsoft.com/office/drawing/2010/main" xmlns="">
                <a:solidFill>
                  <a:srgbClr val="FFFFFF"/>
                </a:solidFill>
              </a14:hiddenFill>
            </a:ext>
          </a:extLst>
        </p:spPr>
      </p:pic>
      <p:pic>
        <p:nvPicPr>
          <p:cNvPr id="8205" name="Picture 13" descr="http://www.assoc-amazon.com/e/ir?t=&amp;l=as2&amp;o=1&amp;a=1584502339&amp;camp=217145&amp;creative=399369"/>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xmlns="">
                <a:solidFill>
                  <a:srgbClr val="FFFFFF"/>
                </a:solidFill>
              </a14:hiddenFill>
            </a:ext>
          </a:extLst>
        </p:spPr>
      </p:pic>
      <p:pic>
        <p:nvPicPr>
          <p:cNvPr id="8206" name="Picture 14" descr="http://ws.assoc-amazon.com/widgets/q?_encoding=UTF8&amp;Format=_SL110_&amp;ASIN=1584502959&amp;MarketPlace=US&amp;ID=AsinImage&amp;WS=1&amp;tag=pon098-20&amp;ServiceVersion=20070822">
            <a:hlinkClick r:id="rId11"/>
          </p:cNvPr>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8028384" y="3212976"/>
            <a:ext cx="838200" cy="1047750"/>
          </a:xfrm>
          <a:prstGeom prst="rect">
            <a:avLst/>
          </a:prstGeom>
          <a:noFill/>
          <a:extLst>
            <a:ext uri="{909E8E84-426E-40DD-AFC4-6F175D3DCCD1}">
              <a14:hiddenFill xmlns:a14="http://schemas.microsoft.com/office/drawing/2010/main" xmlns="">
                <a:solidFill>
                  <a:srgbClr val="FFFFFF"/>
                </a:solidFill>
              </a14:hiddenFill>
            </a:ext>
          </a:extLst>
        </p:spPr>
      </p:pic>
      <p:pic>
        <p:nvPicPr>
          <p:cNvPr id="8207" name="Picture 15" descr="http://www.assoc-amazon.com/e/ir?t=&amp;l=as2&amp;o=1&amp;a=1584502959&amp;camp=217145&amp;creative=399369"/>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xmlns="">
                <a:solidFill>
                  <a:srgbClr val="FFFFFF"/>
                </a:solidFill>
              </a14:hiddenFill>
            </a:ext>
          </a:extLst>
        </p:spPr>
      </p:pic>
      <p:pic>
        <p:nvPicPr>
          <p:cNvPr id="8208" name="Picture 16" descr="http://ws.assoc-amazon.com/widgets/q?_encoding=UTF8&amp;Format=_SL110_&amp;ASIN=1584503521&amp;MarketPlace=US&amp;ID=AsinImage&amp;WS=1&amp;tag=pon098-20&amp;ServiceVersion=20070822">
            <a:hlinkClick r:id="rId13"/>
          </p:cNvPr>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a:off x="6660232" y="4840814"/>
            <a:ext cx="838200" cy="1047750"/>
          </a:xfrm>
          <a:prstGeom prst="rect">
            <a:avLst/>
          </a:prstGeom>
          <a:noFill/>
          <a:extLst>
            <a:ext uri="{909E8E84-426E-40DD-AFC4-6F175D3DCCD1}">
              <a14:hiddenFill xmlns:a14="http://schemas.microsoft.com/office/drawing/2010/main" xmlns="">
                <a:solidFill>
                  <a:srgbClr val="FFFFFF"/>
                </a:solidFill>
              </a14:hiddenFill>
            </a:ext>
          </a:extLst>
        </p:spPr>
      </p:pic>
      <p:pic>
        <p:nvPicPr>
          <p:cNvPr id="8209" name="Picture 17" descr="http://www.assoc-amazon.com/e/ir?t=&amp;l=as2&amp;o=1&amp;a=1584503521&amp;camp=217145&amp;creative=399369"/>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xmlns="">
                <a:solidFill>
                  <a:srgbClr val="FFFFFF"/>
                </a:solidFill>
              </a14:hiddenFill>
            </a:ext>
          </a:extLst>
        </p:spPr>
      </p:pic>
      <p:pic>
        <p:nvPicPr>
          <p:cNvPr id="8210" name="Picture 18" descr="http://ws.assoc-amazon.com/widgets/q?_encoding=UTF8&amp;Format=_SL110_&amp;ASIN=1584504501&amp;MarketPlace=US&amp;ID=AsinImage&amp;WS=1&amp;tag=pon098-20&amp;ServiceVersion=20070822">
            <a:hlinkClick r:id="rId15"/>
          </p:cNvPr>
          <p:cNvPicPr>
            <a:picLocks noChangeAspect="1" noChangeArrowheads="1"/>
          </p:cNvPicPr>
          <p:nvPr/>
        </p:nvPicPr>
        <p:blipFill>
          <a:blip r:embed="rId16" cstate="print">
            <a:extLst>
              <a:ext uri="{28A0092B-C50C-407E-A947-70E740481C1C}">
                <a14:useLocalDpi xmlns:a14="http://schemas.microsoft.com/office/drawing/2010/main" xmlns="" val="0"/>
              </a:ext>
            </a:extLst>
          </a:blip>
          <a:srcRect/>
          <a:stretch>
            <a:fillRect/>
          </a:stretch>
        </p:blipFill>
        <p:spPr bwMode="auto">
          <a:xfrm>
            <a:off x="5493130" y="4840814"/>
            <a:ext cx="838200" cy="1047750"/>
          </a:xfrm>
          <a:prstGeom prst="rect">
            <a:avLst/>
          </a:prstGeom>
          <a:noFill/>
          <a:extLst>
            <a:ext uri="{909E8E84-426E-40DD-AFC4-6F175D3DCCD1}">
              <a14:hiddenFill xmlns:a14="http://schemas.microsoft.com/office/drawing/2010/main" xmlns="">
                <a:solidFill>
                  <a:srgbClr val="FFFFFF"/>
                </a:solidFill>
              </a14:hiddenFill>
            </a:ext>
          </a:extLst>
        </p:spPr>
      </p:pic>
      <p:pic>
        <p:nvPicPr>
          <p:cNvPr id="8211" name="Picture 19" descr="http://www.assoc-amazon.com/e/ir?t=&amp;l=as2&amp;o=1&amp;a=1584504501&amp;camp=217145&amp;creative=399369"/>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xmlns="">
                <a:solidFill>
                  <a:srgbClr val="FFFFFF"/>
                </a:solidFill>
              </a14:hiddenFill>
            </a:ext>
          </a:extLst>
        </p:spPr>
      </p:pic>
      <p:pic>
        <p:nvPicPr>
          <p:cNvPr id="8212" name="Picture 20" descr="http://ws.assoc-amazon.com/widgets/q?_encoding=UTF8&amp;Format=_SL110_&amp;ASIN=1584505273&amp;MarketPlace=US&amp;ID=AsinImage&amp;WS=1&amp;tag=pon098-20&amp;ServiceVersion=20070822">
            <a:hlinkClick r:id="rId17"/>
          </p:cNvPr>
          <p:cNvPicPr>
            <a:picLocks noChangeAspect="1" noChangeArrowheads="1"/>
          </p:cNvPicPr>
          <p:nvPr/>
        </p:nvPicPr>
        <p:blipFill>
          <a:blip r:embed="rId18" cstate="print">
            <a:extLst>
              <a:ext uri="{28A0092B-C50C-407E-A947-70E740481C1C}">
                <a14:useLocalDpi xmlns:a14="http://schemas.microsoft.com/office/drawing/2010/main" xmlns="" val="0"/>
              </a:ext>
            </a:extLst>
          </a:blip>
          <a:srcRect/>
          <a:stretch>
            <a:fillRect/>
          </a:stretch>
        </p:blipFill>
        <p:spPr bwMode="auto">
          <a:xfrm>
            <a:off x="6660232" y="3212976"/>
            <a:ext cx="838200" cy="1047750"/>
          </a:xfrm>
          <a:prstGeom prst="rect">
            <a:avLst/>
          </a:prstGeom>
          <a:noFill/>
          <a:extLst>
            <a:ext uri="{909E8E84-426E-40DD-AFC4-6F175D3DCCD1}">
              <a14:hiddenFill xmlns:a14="http://schemas.microsoft.com/office/drawing/2010/main" xmlns="">
                <a:solidFill>
                  <a:srgbClr val="FFFFFF"/>
                </a:solidFill>
              </a14:hiddenFill>
            </a:ext>
          </a:extLst>
        </p:spPr>
      </p:pic>
      <p:pic>
        <p:nvPicPr>
          <p:cNvPr id="8213" name="Picture 21" descr="http://www.assoc-amazon.com/e/ir?t=&amp;l=as2&amp;o=1&amp;a=1584505273&amp;camp=217145&amp;creative=399369"/>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xmlns="">
                <a:solidFill>
                  <a:srgbClr val="FFFFFF"/>
                </a:solidFill>
              </a14:hiddenFill>
            </a:ext>
          </a:extLst>
        </p:spPr>
      </p:pic>
      <p:pic>
        <p:nvPicPr>
          <p:cNvPr id="8214" name="Picture 22" descr="http://ws.assoc-amazon.com/widgets/q?_encoding=UTF8&amp;Format=_SL110_&amp;ASIN=1584507020&amp;MarketPlace=US&amp;ID=AsinImage&amp;WS=1&amp;tag=pon098-20&amp;ServiceVersion=20070822">
            <a:hlinkClick r:id="rId19"/>
          </p:cNvPr>
          <p:cNvPicPr>
            <a:picLocks noChangeAspect="1" noChangeArrowheads="1"/>
          </p:cNvPicPr>
          <p:nvPr/>
        </p:nvPicPr>
        <p:blipFill>
          <a:blip r:embed="rId20" cstate="print">
            <a:extLst>
              <a:ext uri="{28A0092B-C50C-407E-A947-70E740481C1C}">
                <a14:useLocalDpi xmlns:a14="http://schemas.microsoft.com/office/drawing/2010/main" xmlns="" val="0"/>
              </a:ext>
            </a:extLst>
          </a:blip>
          <a:srcRect/>
          <a:stretch>
            <a:fillRect/>
          </a:stretch>
        </p:blipFill>
        <p:spPr bwMode="auto">
          <a:xfrm>
            <a:off x="5464824" y="3212976"/>
            <a:ext cx="828675" cy="1047750"/>
          </a:xfrm>
          <a:prstGeom prst="rect">
            <a:avLst/>
          </a:prstGeom>
          <a:noFill/>
          <a:extLst>
            <a:ext uri="{909E8E84-426E-40DD-AFC4-6F175D3DCCD1}">
              <a14:hiddenFill xmlns:a14="http://schemas.microsoft.com/office/drawing/2010/main" xmlns="">
                <a:solidFill>
                  <a:srgbClr val="FFFFFF"/>
                </a:solidFill>
              </a14:hiddenFill>
            </a:ext>
          </a:extLst>
        </p:spPr>
      </p:pic>
      <p:pic>
        <p:nvPicPr>
          <p:cNvPr id="8215" name="Picture 23" descr="http://www.assoc-amazon.com/e/ir?t=&amp;l=as2&amp;o=1&amp;a=1584507020&amp;camp=217145&amp;creative=399369"/>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xmlns="">
                <a:solidFill>
                  <a:srgbClr val="FFFFFF"/>
                </a:solidFill>
              </a14:hiddenFill>
            </a:ext>
          </a:extLst>
        </p:spPr>
      </p:pic>
      <p:pic>
        <p:nvPicPr>
          <p:cNvPr id="8217" name="Picture 25" descr="http://www.assoc-amazon.com/e/ir?t=&amp;l=as2&amp;o=1&amp;a=1584505710&amp;camp=217145&amp;creative=399369"/>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xmlns="">
                <a:solidFill>
                  <a:srgbClr val="FFFFFF"/>
                </a:solidFill>
              </a14:hiddenFill>
            </a:ext>
          </a:extLst>
        </p:spPr>
      </p:pic>
      <p:pic>
        <p:nvPicPr>
          <p:cNvPr id="8200" name="Picture 8" descr="http://ws.assoc-amazon.com/widgets/q?_encoding=UTF8&amp;Format=_SL110_&amp;ASIN=1584500492&amp;MarketPlace=US&amp;ID=AsinImage&amp;WS=1&amp;tag=pon098-20&amp;ServiceVersion=20070822">
            <a:hlinkClick r:id="rId21"/>
          </p:cNvPr>
          <p:cNvPicPr>
            <a:picLocks noChangeAspect="1" noChangeArrowheads="1"/>
          </p:cNvPicPr>
          <p:nvPr/>
        </p:nvPicPr>
        <p:blipFill>
          <a:blip r:embed="rId22" cstate="print">
            <a:extLst>
              <a:ext uri="{28A0092B-C50C-407E-A947-70E740481C1C}">
                <a14:useLocalDpi xmlns:a14="http://schemas.microsoft.com/office/drawing/2010/main" xmlns="" val="0"/>
              </a:ext>
            </a:extLst>
          </a:blip>
          <a:srcRect/>
          <a:stretch>
            <a:fillRect/>
          </a:stretch>
        </p:blipFill>
        <p:spPr bwMode="auto">
          <a:xfrm>
            <a:off x="3059832" y="3212976"/>
            <a:ext cx="790575" cy="10477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533309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275856" y="1239143"/>
            <a:ext cx="153439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400" b="1" dirty="0" err="1" smtClean="0">
                <a:solidFill>
                  <a:srgbClr val="6F65FF"/>
                </a:solidFill>
                <a:latin typeface="Verdana" pitchFamily="34" charset="0"/>
              </a:rPr>
              <a:t>Contato</a:t>
            </a:r>
            <a:endParaRPr lang="fr-FR" sz="1400" dirty="0">
              <a:solidFill>
                <a:srgbClr val="6F65FF"/>
              </a:solidFill>
            </a:endParaRPr>
          </a:p>
        </p:txBody>
      </p:sp>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4" name="Rectangle 6"/>
          <p:cNvSpPr>
            <a:spLocks noChangeArrowheads="1"/>
          </p:cNvSpPr>
          <p:nvPr/>
        </p:nvSpPr>
        <p:spPr bwMode="auto">
          <a:xfrm>
            <a:off x="0" y="718185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smtClean="0">
              <a:ln>
                <a:noFill/>
              </a:ln>
              <a:solidFill>
                <a:schemeClr val="tx1"/>
              </a:solidFill>
              <a:effectLst/>
              <a:latin typeface="Arial" pitchFamily="34" charset="0"/>
              <a:cs typeface="Arial" pitchFamily="34" charset="0"/>
            </a:endParaRPr>
          </a:p>
        </p:txBody>
      </p:sp>
      <p:pic>
        <p:nvPicPr>
          <p:cNvPr id="8201" name="Picture 9" descr="http://www.assoc-amazon.com/e/ir?t=&amp;l=as2&amp;o=1&amp;a=1584500492&amp;camp=217145&amp;creative=399369"/>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xmlns="">
                <a:solidFill>
                  <a:srgbClr val="FFFFFF"/>
                </a:solidFill>
              </a14:hiddenFill>
            </a:ext>
          </a:extLst>
        </p:spPr>
      </p:pic>
      <p:pic>
        <p:nvPicPr>
          <p:cNvPr id="8203" name="Picture 11" descr="http://www.assoc-amazon.com/e/ir?t=&amp;l=as2&amp;o=1&amp;a=1584500549&amp;camp=217145&amp;creative=399369"/>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xmlns="">
                <a:solidFill>
                  <a:srgbClr val="FFFFFF"/>
                </a:solidFill>
              </a14:hiddenFill>
            </a:ext>
          </a:extLst>
        </p:spPr>
      </p:pic>
      <p:pic>
        <p:nvPicPr>
          <p:cNvPr id="8205" name="Picture 13" descr="http://www.assoc-amazon.com/e/ir?t=&amp;l=as2&amp;o=1&amp;a=1584502339&amp;camp=217145&amp;creative=399369"/>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xmlns="">
                <a:solidFill>
                  <a:srgbClr val="FFFFFF"/>
                </a:solidFill>
              </a14:hiddenFill>
            </a:ext>
          </a:extLst>
        </p:spPr>
      </p:pic>
      <p:pic>
        <p:nvPicPr>
          <p:cNvPr id="8207" name="Picture 15" descr="http://www.assoc-amazon.com/e/ir?t=&amp;l=as2&amp;o=1&amp;a=1584502959&amp;camp=217145&amp;creative=399369"/>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xmlns="">
                <a:solidFill>
                  <a:srgbClr val="FFFFFF"/>
                </a:solidFill>
              </a14:hiddenFill>
            </a:ext>
          </a:extLst>
        </p:spPr>
      </p:pic>
      <p:pic>
        <p:nvPicPr>
          <p:cNvPr id="8209" name="Picture 17" descr="http://www.assoc-amazon.com/e/ir?t=&amp;l=as2&amp;o=1&amp;a=1584503521&amp;camp=217145&amp;creative=399369"/>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xmlns="">
                <a:solidFill>
                  <a:srgbClr val="FFFFFF"/>
                </a:solidFill>
              </a14:hiddenFill>
            </a:ext>
          </a:extLst>
        </p:spPr>
      </p:pic>
      <p:pic>
        <p:nvPicPr>
          <p:cNvPr id="8211" name="Picture 19" descr="http://www.assoc-amazon.com/e/ir?t=&amp;l=as2&amp;o=1&amp;a=1584504501&amp;camp=217145&amp;creative=399369"/>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xmlns="">
                <a:solidFill>
                  <a:srgbClr val="FFFFFF"/>
                </a:solidFill>
              </a14:hiddenFill>
            </a:ext>
          </a:extLst>
        </p:spPr>
      </p:pic>
      <p:pic>
        <p:nvPicPr>
          <p:cNvPr id="8213" name="Picture 21" descr="http://www.assoc-amazon.com/e/ir?t=&amp;l=as2&amp;o=1&amp;a=1584505273&amp;camp=217145&amp;creative=399369"/>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xmlns="">
                <a:solidFill>
                  <a:srgbClr val="FFFFFF"/>
                </a:solidFill>
              </a14:hiddenFill>
            </a:ext>
          </a:extLst>
        </p:spPr>
      </p:pic>
      <p:pic>
        <p:nvPicPr>
          <p:cNvPr id="8215" name="Picture 23" descr="http://www.assoc-amazon.com/e/ir?t=&amp;l=as2&amp;o=1&amp;a=1584507020&amp;camp=217145&amp;creative=399369"/>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xmlns="">
                <a:solidFill>
                  <a:srgbClr val="FFFFFF"/>
                </a:solidFill>
              </a14:hiddenFill>
            </a:ext>
          </a:extLst>
        </p:spPr>
      </p:pic>
      <p:pic>
        <p:nvPicPr>
          <p:cNvPr id="8217" name="Picture 25" descr="http://www.assoc-amazon.com/e/ir?t=&amp;l=as2&amp;o=1&amp;a=1584505710&amp;camp=217145&amp;creative=399369"/>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788740" y="3176518"/>
            <a:ext cx="6336704" cy="369332"/>
          </a:xfrm>
          <a:prstGeom prst="rect">
            <a:avLst/>
          </a:prstGeom>
          <a:noFill/>
        </p:spPr>
        <p:txBody>
          <a:bodyPr wrap="square" rtlCol="0">
            <a:spAutoFit/>
          </a:bodyPr>
          <a:lstStyle/>
          <a:p>
            <a:r>
              <a:rPr lang="en-US" dirty="0" smtClean="0"/>
              <a:t>www.ploobs.com.br</a:t>
            </a:r>
            <a:endParaRPr lang="en-US" dirty="0"/>
          </a:p>
        </p:txBody>
      </p:sp>
      <p:sp>
        <p:nvSpPr>
          <p:cNvPr id="26" name="TextBox 25"/>
          <p:cNvSpPr txBox="1"/>
          <p:nvPr/>
        </p:nvSpPr>
        <p:spPr>
          <a:xfrm>
            <a:off x="766664" y="3789040"/>
            <a:ext cx="6336704" cy="369332"/>
          </a:xfrm>
          <a:prstGeom prst="rect">
            <a:avLst/>
          </a:prstGeom>
          <a:noFill/>
        </p:spPr>
        <p:txBody>
          <a:bodyPr wrap="square" rtlCol="0">
            <a:spAutoFit/>
          </a:bodyPr>
          <a:lstStyle/>
          <a:p>
            <a:r>
              <a:rPr lang="en-US" dirty="0" smtClean="0"/>
              <a:t>contato@ploobs.com.br</a:t>
            </a:r>
            <a:endParaRPr lang="en-US" dirty="0"/>
          </a:p>
        </p:txBody>
      </p:sp>
      <p:pic>
        <p:nvPicPr>
          <p:cNvPr id="16" name="Picture 15" descr="500x_warioware_diy_contest.jpg"/>
          <p:cNvPicPr>
            <a:picLocks noChangeAspect="1"/>
          </p:cNvPicPr>
          <p:nvPr/>
        </p:nvPicPr>
        <p:blipFill>
          <a:blip r:embed="rId4" cstate="print"/>
          <a:stretch>
            <a:fillRect/>
          </a:stretch>
        </p:blipFill>
        <p:spPr>
          <a:xfrm>
            <a:off x="3851920" y="2636912"/>
            <a:ext cx="4572000" cy="2980944"/>
          </a:xfrm>
          <a:prstGeom prst="rect">
            <a:avLst/>
          </a:prstGeom>
          <a:ln>
            <a:noFill/>
          </a:ln>
          <a:effectLst>
            <a:softEdge rad="112500"/>
          </a:effectLst>
        </p:spPr>
      </p:pic>
      <p:sp>
        <p:nvSpPr>
          <p:cNvPr id="17" name="TextBox 16"/>
          <p:cNvSpPr txBox="1"/>
          <p:nvPr/>
        </p:nvSpPr>
        <p:spPr>
          <a:xfrm>
            <a:off x="4067944" y="5805264"/>
            <a:ext cx="3076483" cy="369332"/>
          </a:xfrm>
          <a:prstGeom prst="rect">
            <a:avLst/>
          </a:prstGeom>
          <a:noFill/>
        </p:spPr>
        <p:txBody>
          <a:bodyPr wrap="none" rtlCol="0">
            <a:spAutoFit/>
          </a:bodyPr>
          <a:lstStyle/>
          <a:p>
            <a:r>
              <a:rPr lang="pt-BR" dirty="0" smtClean="0"/>
              <a:t>Junte-se à nossa Equipe =P</a:t>
            </a:r>
            <a:endParaRPr lang="pt-BR" dirty="0"/>
          </a:p>
        </p:txBody>
      </p:sp>
    </p:spTree>
    <p:extLst>
      <p:ext uri="{BB962C8B-B14F-4D97-AF65-F5344CB8AC3E}">
        <p14:creationId xmlns:p14="http://schemas.microsoft.com/office/powerpoint/2010/main" xmlns="" val="28745945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2555776" y="1556792"/>
            <a:ext cx="4104456" cy="369332"/>
          </a:xfrm>
          <a:prstGeom prst="rect">
            <a:avLst/>
          </a:prstGeom>
          <a:noFill/>
        </p:spPr>
        <p:txBody>
          <a:bodyPr wrap="square" rtlCol="0">
            <a:spAutoFit/>
          </a:bodyPr>
          <a:lstStyle/>
          <a:p>
            <a:r>
              <a:rPr lang="pt-BR" dirty="0" err="1" smtClean="0"/>
              <a:t>Middleware</a:t>
            </a:r>
            <a:endParaRPr lang="en-US" dirty="0"/>
          </a:p>
        </p:txBody>
      </p:sp>
      <p:sp>
        <p:nvSpPr>
          <p:cNvPr id="3" name="Rectangle 2"/>
          <p:cNvSpPr/>
          <p:nvPr/>
        </p:nvSpPr>
        <p:spPr>
          <a:xfrm>
            <a:off x="971600" y="2060848"/>
            <a:ext cx="4572000" cy="5078313"/>
          </a:xfrm>
          <a:prstGeom prst="rect">
            <a:avLst/>
          </a:prstGeom>
        </p:spPr>
        <p:txBody>
          <a:bodyPr>
            <a:spAutoFit/>
          </a:bodyPr>
          <a:lstStyle/>
          <a:p>
            <a:r>
              <a:rPr lang="en-US" dirty="0" smtClean="0"/>
              <a:t>Modern games are very rarely works comprised entirely of proprietary, custom code written by in-house developers. The amount of polished functionality required to compete in the games industry is simply an enormous task for a single studio to undertake, and is in a word, unproductive. </a:t>
            </a:r>
          </a:p>
          <a:p>
            <a:endParaRPr lang="pt-BR" dirty="0" smtClean="0"/>
          </a:p>
          <a:p>
            <a:r>
              <a:rPr lang="en-US" dirty="0" smtClean="0"/>
              <a:t>The first, most important feature of a middleware package is its integration complexity</a:t>
            </a:r>
          </a:p>
          <a:p>
            <a:r>
              <a:rPr lang="en-US" dirty="0" smtClean="0"/>
              <a:t>Good libraries are highly modular, minimally intrusive, and easy to plug into very different codebases.</a:t>
            </a:r>
          </a:p>
          <a:p>
            <a:r>
              <a:rPr lang="en-US" dirty="0" smtClean="0"/>
              <a:t>A good library should come with reasonable defaults or require very limited configuration before the system is in a testable, working state. </a:t>
            </a:r>
            <a:endParaRPr lang="en-US" dirty="0"/>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3131840" y="620688"/>
            <a:ext cx="4104456" cy="369332"/>
          </a:xfrm>
          <a:prstGeom prst="rect">
            <a:avLst/>
          </a:prstGeom>
          <a:noFill/>
        </p:spPr>
        <p:txBody>
          <a:bodyPr wrap="square" rtlCol="0">
            <a:spAutoFit/>
          </a:bodyPr>
          <a:lstStyle/>
          <a:p>
            <a:r>
              <a:rPr lang="pt-BR" dirty="0" err="1" smtClean="0"/>
              <a:t>Middleware</a:t>
            </a:r>
            <a:endParaRPr lang="en-US" dirty="0"/>
          </a:p>
        </p:txBody>
      </p:sp>
      <p:sp>
        <p:nvSpPr>
          <p:cNvPr id="3" name="Rectangle 2"/>
          <p:cNvSpPr/>
          <p:nvPr/>
        </p:nvSpPr>
        <p:spPr>
          <a:xfrm>
            <a:off x="971600" y="1196752"/>
            <a:ext cx="4572000" cy="7363554"/>
          </a:xfrm>
          <a:prstGeom prst="rect">
            <a:avLst/>
          </a:prstGeom>
        </p:spPr>
        <p:txBody>
          <a:bodyPr>
            <a:spAutoFit/>
          </a:bodyPr>
          <a:lstStyle/>
          <a:p>
            <a:r>
              <a:rPr lang="en-US" sz="1050" b="1" dirty="0" smtClean="0"/>
              <a:t>Memory Management </a:t>
            </a:r>
            <a:br>
              <a:rPr lang="en-US" sz="1050" b="1" dirty="0" smtClean="0"/>
            </a:br>
            <a:r>
              <a:rPr lang="en-US" sz="1050" b="1" dirty="0" smtClean="0"/>
              <a:t>	Consoles, </a:t>
            </a:r>
            <a:r>
              <a:rPr lang="en-US" sz="1050" b="1" dirty="0" err="1" smtClean="0"/>
              <a:t>Devices,Pc</a:t>
            </a:r>
            <a:endParaRPr lang="en-US" sz="1050" b="1" dirty="0" smtClean="0"/>
          </a:p>
          <a:p>
            <a:r>
              <a:rPr lang="pt-BR" sz="1050" b="1" dirty="0" smtClean="0"/>
              <a:t>	</a:t>
            </a:r>
            <a:r>
              <a:rPr lang="pt-BR" sz="1050" b="1" dirty="0" err="1" smtClean="0"/>
              <a:t>Fragmentation</a:t>
            </a:r>
            <a:endParaRPr lang="en-US" sz="1050" b="1" dirty="0" smtClean="0"/>
          </a:p>
          <a:p>
            <a:r>
              <a:rPr lang="pt-BR" sz="1050" b="1" dirty="0" smtClean="0"/>
              <a:t>	</a:t>
            </a:r>
            <a:r>
              <a:rPr lang="pt-BR" sz="1050" b="1" dirty="0" err="1" smtClean="0"/>
              <a:t>Malloc</a:t>
            </a:r>
            <a:r>
              <a:rPr lang="pt-BR" sz="1050" b="1" dirty="0" smtClean="0"/>
              <a:t> – </a:t>
            </a:r>
            <a:r>
              <a:rPr lang="pt-BR" sz="1050" b="1" dirty="0" err="1" smtClean="0"/>
              <a:t>Free</a:t>
            </a:r>
            <a:r>
              <a:rPr lang="pt-BR" sz="1050" b="1" dirty="0" smtClean="0"/>
              <a:t> ???</a:t>
            </a:r>
          </a:p>
          <a:p>
            <a:r>
              <a:rPr lang="en-US" sz="1050" b="1" dirty="0" smtClean="0"/>
              <a:t>Mass Storage I/O Access</a:t>
            </a:r>
          </a:p>
          <a:p>
            <a:r>
              <a:rPr lang="pt-BR" sz="1050" b="1" dirty="0" smtClean="0"/>
              <a:t>	</a:t>
            </a:r>
            <a:r>
              <a:rPr lang="pt-BR" sz="1050" b="1" dirty="0" err="1" smtClean="0"/>
              <a:t>Loading</a:t>
            </a:r>
            <a:r>
              <a:rPr lang="pt-BR" sz="1050" b="1" dirty="0" smtClean="0"/>
              <a:t> </a:t>
            </a:r>
            <a:r>
              <a:rPr lang="pt-BR" sz="1050" b="1" dirty="0" err="1" smtClean="0"/>
              <a:t>Assets</a:t>
            </a:r>
            <a:endParaRPr lang="pt-BR" sz="1050" b="1" dirty="0" smtClean="0"/>
          </a:p>
          <a:p>
            <a:r>
              <a:rPr lang="pt-BR" sz="1050" b="1" dirty="0" smtClean="0"/>
              <a:t>	File/Memory </a:t>
            </a:r>
            <a:r>
              <a:rPr lang="pt-BR" sz="1050" b="1" dirty="0" err="1" smtClean="0"/>
              <a:t>Abstraction</a:t>
            </a:r>
            <a:r>
              <a:rPr lang="pt-BR" sz="1050" b="1" dirty="0" smtClean="0"/>
              <a:t> (byte)</a:t>
            </a:r>
          </a:p>
          <a:p>
            <a:r>
              <a:rPr lang="pt-BR" sz="1050" b="1" dirty="0" smtClean="0"/>
              <a:t>	FOPEN ???</a:t>
            </a:r>
          </a:p>
          <a:p>
            <a:r>
              <a:rPr lang="pt-BR" sz="1050" b="1" dirty="0" err="1" smtClean="0"/>
              <a:t>Logging</a:t>
            </a:r>
            <a:endParaRPr lang="pt-BR" sz="1050" b="1" dirty="0" smtClean="0"/>
          </a:p>
          <a:p>
            <a:r>
              <a:rPr lang="pt-BR" sz="1050" b="1" dirty="0" smtClean="0"/>
              <a:t>	</a:t>
            </a:r>
            <a:r>
              <a:rPr lang="pt-BR" sz="1050" b="1" dirty="0" err="1" smtClean="0"/>
              <a:t>Verbose</a:t>
            </a:r>
            <a:r>
              <a:rPr lang="pt-BR" sz="1050" b="1" dirty="0" smtClean="0"/>
              <a:t> </a:t>
            </a:r>
            <a:r>
              <a:rPr lang="pt-BR" sz="1050" b="1" dirty="0" err="1" smtClean="0"/>
              <a:t>Settings</a:t>
            </a:r>
            <a:endParaRPr lang="pt-BR" sz="1050" b="1" dirty="0" smtClean="0"/>
          </a:p>
          <a:p>
            <a:r>
              <a:rPr lang="pt-BR" sz="1050" b="1" dirty="0" smtClean="0"/>
              <a:t>	Debug / Release</a:t>
            </a:r>
          </a:p>
          <a:p>
            <a:r>
              <a:rPr lang="pt-BR" sz="1050" b="1" dirty="0" err="1" smtClean="0"/>
              <a:t>Error</a:t>
            </a:r>
            <a:r>
              <a:rPr lang="pt-BR" sz="1050" b="1" dirty="0" smtClean="0"/>
              <a:t> </a:t>
            </a:r>
            <a:r>
              <a:rPr lang="pt-BR" sz="1050" b="1" dirty="0" err="1" smtClean="0"/>
              <a:t>Handling</a:t>
            </a:r>
            <a:endParaRPr lang="pt-BR" sz="1050" b="1" dirty="0" smtClean="0"/>
          </a:p>
          <a:p>
            <a:r>
              <a:rPr lang="pt-BR" sz="1050" b="1" dirty="0" smtClean="0"/>
              <a:t>	</a:t>
            </a:r>
            <a:r>
              <a:rPr lang="en-US" sz="1050" dirty="0" smtClean="0"/>
              <a:t>Errors are inevitable</a:t>
            </a:r>
          </a:p>
          <a:p>
            <a:r>
              <a:rPr lang="pt-BR" sz="1050" dirty="0" smtClean="0"/>
              <a:t>	Consoles (</a:t>
            </a:r>
            <a:r>
              <a:rPr lang="pt-BR" sz="1050" dirty="0" err="1" smtClean="0"/>
              <a:t>Heroic</a:t>
            </a:r>
            <a:r>
              <a:rPr lang="pt-BR" sz="1050" dirty="0" smtClean="0"/>
              <a:t> </a:t>
            </a:r>
            <a:r>
              <a:rPr lang="pt-BR" sz="1050" dirty="0" err="1" smtClean="0"/>
              <a:t>Measures</a:t>
            </a:r>
            <a:r>
              <a:rPr lang="pt-BR" sz="1050" dirty="0" smtClean="0"/>
              <a:t>)</a:t>
            </a:r>
          </a:p>
          <a:p>
            <a:r>
              <a:rPr lang="en-US" sz="1050" b="1" dirty="0" smtClean="0"/>
              <a:t>Stability and Performance Consistency</a:t>
            </a:r>
          </a:p>
          <a:p>
            <a:r>
              <a:rPr lang="pt-BR" sz="1050" b="1" dirty="0" smtClean="0"/>
              <a:t>	</a:t>
            </a:r>
            <a:r>
              <a:rPr lang="pt-BR" sz="1050" b="1" dirty="0" err="1" smtClean="0"/>
              <a:t>Main</a:t>
            </a:r>
            <a:r>
              <a:rPr lang="pt-BR" sz="1050" b="1" dirty="0" smtClean="0"/>
              <a:t> </a:t>
            </a:r>
            <a:r>
              <a:rPr lang="pt-BR" sz="1050" b="1" dirty="0" err="1" smtClean="0"/>
              <a:t>reason</a:t>
            </a:r>
            <a:r>
              <a:rPr lang="pt-BR" sz="1050" b="1" dirty="0" smtClean="0"/>
              <a:t> </a:t>
            </a:r>
            <a:r>
              <a:rPr lang="pt-BR" sz="1050" b="1" dirty="0" err="1" smtClean="0"/>
              <a:t>why</a:t>
            </a:r>
            <a:r>
              <a:rPr lang="pt-BR" sz="1050" b="1" dirty="0" smtClean="0"/>
              <a:t> </a:t>
            </a:r>
            <a:r>
              <a:rPr lang="pt-BR" sz="1050" b="1" dirty="0" err="1" smtClean="0"/>
              <a:t>we</a:t>
            </a:r>
            <a:r>
              <a:rPr lang="pt-BR" sz="1050" b="1" dirty="0" smtClean="0"/>
              <a:t> do </a:t>
            </a:r>
            <a:r>
              <a:rPr lang="pt-BR" sz="1050" b="1" dirty="0" err="1" smtClean="0"/>
              <a:t>not</a:t>
            </a:r>
            <a:r>
              <a:rPr lang="pt-BR" sz="1050" b="1" dirty="0" smtClean="0"/>
              <a:t> </a:t>
            </a:r>
            <a:r>
              <a:rPr lang="pt-BR" sz="1050" b="1" dirty="0" err="1" smtClean="0"/>
              <a:t>write</a:t>
            </a:r>
            <a:r>
              <a:rPr lang="pt-BR" sz="1050" b="1" dirty="0" smtClean="0"/>
              <a:t> </a:t>
            </a:r>
            <a:r>
              <a:rPr lang="pt-BR" sz="1050" b="1" dirty="0" err="1" smtClean="0"/>
              <a:t>them</a:t>
            </a:r>
            <a:r>
              <a:rPr lang="pt-BR" sz="1050" b="1" dirty="0" smtClean="0"/>
              <a:t> =P</a:t>
            </a:r>
          </a:p>
          <a:p>
            <a:r>
              <a:rPr lang="pt-BR" sz="1050" b="1" dirty="0" smtClean="0"/>
              <a:t>	Log </a:t>
            </a:r>
            <a:r>
              <a:rPr lang="pt-BR" sz="1050" b="1" dirty="0" err="1" smtClean="0"/>
              <a:t>Problems</a:t>
            </a:r>
            <a:r>
              <a:rPr lang="pt-BR" sz="1050" b="1" dirty="0" smtClean="0"/>
              <a:t> </a:t>
            </a:r>
            <a:r>
              <a:rPr lang="pt-BR" sz="1050" b="1" dirty="0" err="1" smtClean="0"/>
              <a:t>and</a:t>
            </a:r>
            <a:r>
              <a:rPr lang="pt-BR" sz="1050" b="1" dirty="0" smtClean="0"/>
              <a:t> </a:t>
            </a:r>
            <a:r>
              <a:rPr lang="pt-BR" sz="1050" b="1" dirty="0" err="1" smtClean="0"/>
              <a:t>keep</a:t>
            </a:r>
            <a:r>
              <a:rPr lang="pt-BR" sz="1050" b="1" dirty="0" smtClean="0"/>
              <a:t> </a:t>
            </a:r>
            <a:r>
              <a:rPr lang="pt-BR" sz="1050" b="1" dirty="0" err="1" smtClean="0"/>
              <a:t>going</a:t>
            </a:r>
            <a:endParaRPr lang="pt-BR" sz="1050" b="1" dirty="0" smtClean="0"/>
          </a:p>
          <a:p>
            <a:r>
              <a:rPr lang="pt-BR" sz="1050" b="1" dirty="0" smtClean="0"/>
              <a:t>	</a:t>
            </a:r>
            <a:r>
              <a:rPr lang="pt-BR" sz="1050" b="1" dirty="0" err="1" smtClean="0"/>
              <a:t>Spikes</a:t>
            </a:r>
            <a:r>
              <a:rPr lang="pt-BR" sz="1050" b="1" dirty="0" smtClean="0"/>
              <a:t> </a:t>
            </a:r>
            <a:r>
              <a:rPr lang="pt-BR" sz="1050" b="1" dirty="0" err="1" smtClean="0"/>
              <a:t>on</a:t>
            </a:r>
            <a:r>
              <a:rPr lang="pt-BR" sz="1050" b="1" dirty="0" smtClean="0"/>
              <a:t> CPU </a:t>
            </a:r>
            <a:r>
              <a:rPr lang="pt-BR" sz="1050" b="1" dirty="0" err="1" smtClean="0"/>
              <a:t>Usage</a:t>
            </a:r>
            <a:endParaRPr lang="pt-BR" sz="1050" b="1" dirty="0" smtClean="0"/>
          </a:p>
          <a:p>
            <a:r>
              <a:rPr lang="en-US" sz="1050" b="1" dirty="0" smtClean="0"/>
              <a:t>Customer Support</a:t>
            </a:r>
          </a:p>
          <a:p>
            <a:r>
              <a:rPr lang="pt-BR" sz="1050" b="1" dirty="0" smtClean="0"/>
              <a:t>	</a:t>
            </a:r>
            <a:r>
              <a:rPr lang="pt-BR" sz="1050" b="1" dirty="0" err="1" smtClean="0"/>
              <a:t>Mail</a:t>
            </a:r>
            <a:r>
              <a:rPr lang="pt-BR" sz="1050" b="1" dirty="0" smtClean="0"/>
              <a:t>, </a:t>
            </a:r>
            <a:r>
              <a:rPr lang="pt-BR" sz="1050" b="1" dirty="0" err="1" smtClean="0"/>
              <a:t>forum</a:t>
            </a:r>
            <a:r>
              <a:rPr lang="pt-BR" sz="1050" b="1" dirty="0" smtClean="0"/>
              <a:t>, </a:t>
            </a:r>
            <a:r>
              <a:rPr lang="pt-BR" sz="1050" b="1" dirty="0" err="1" smtClean="0"/>
              <a:t>telephone</a:t>
            </a:r>
            <a:r>
              <a:rPr lang="pt-BR" sz="1050" b="1" dirty="0" smtClean="0"/>
              <a:t> </a:t>
            </a:r>
          </a:p>
          <a:p>
            <a:r>
              <a:rPr lang="pt-BR" sz="1050" b="1" dirty="0" smtClean="0"/>
              <a:t>	</a:t>
            </a:r>
            <a:r>
              <a:rPr lang="pt-BR" sz="1050" b="1" dirty="0" err="1" smtClean="0"/>
              <a:t>Reduce</a:t>
            </a:r>
            <a:r>
              <a:rPr lang="pt-BR" sz="1050" b="1" dirty="0" smtClean="0"/>
              <a:t> </a:t>
            </a:r>
            <a:r>
              <a:rPr lang="pt-BR" sz="1050" b="1" dirty="0" err="1" smtClean="0"/>
              <a:t>Risk</a:t>
            </a:r>
            <a:r>
              <a:rPr lang="pt-BR" sz="1050" b="1" dirty="0" smtClean="0"/>
              <a:t> </a:t>
            </a:r>
            <a:r>
              <a:rPr lang="pt-BR" sz="1050" b="1" dirty="0" err="1" smtClean="0"/>
              <a:t>and</a:t>
            </a:r>
            <a:r>
              <a:rPr lang="pt-BR" sz="1050" b="1" dirty="0" smtClean="0"/>
              <a:t> </a:t>
            </a:r>
            <a:r>
              <a:rPr lang="en-US" sz="1050" dirty="0" smtClean="0"/>
              <a:t>uncertainty</a:t>
            </a:r>
          </a:p>
          <a:p>
            <a:r>
              <a:rPr lang="pt-BR" sz="1050" dirty="0" smtClean="0"/>
              <a:t>	</a:t>
            </a:r>
            <a:r>
              <a:rPr lang="pt-BR" sz="1050" dirty="0" err="1" smtClean="0"/>
              <a:t>Easy</a:t>
            </a:r>
            <a:r>
              <a:rPr lang="pt-BR" sz="1050" dirty="0" smtClean="0"/>
              <a:t> to </a:t>
            </a:r>
            <a:r>
              <a:rPr lang="pt-BR" sz="1050" dirty="0" err="1" smtClean="0"/>
              <a:t>maintain</a:t>
            </a:r>
            <a:endParaRPr lang="pt-BR" sz="1050" dirty="0" smtClean="0"/>
          </a:p>
          <a:p>
            <a:r>
              <a:rPr lang="en-US" sz="1050" b="1" dirty="0" smtClean="0"/>
              <a:t>Platform Portability</a:t>
            </a:r>
          </a:p>
          <a:p>
            <a:r>
              <a:rPr lang="pt-BR" sz="1050" b="1" dirty="0" smtClean="0"/>
              <a:t>	Is </a:t>
            </a:r>
            <a:r>
              <a:rPr lang="pt-BR" sz="1050" b="1" dirty="0" err="1" smtClean="0"/>
              <a:t>that</a:t>
            </a:r>
            <a:r>
              <a:rPr lang="pt-BR" sz="1050" b="1" dirty="0" smtClean="0"/>
              <a:t> </a:t>
            </a:r>
            <a:r>
              <a:rPr lang="pt-BR" sz="1050" b="1" dirty="0" err="1" smtClean="0"/>
              <a:t>true</a:t>
            </a:r>
            <a:r>
              <a:rPr lang="pt-BR" sz="1050" b="1" dirty="0" smtClean="0"/>
              <a:t> ??!!!</a:t>
            </a:r>
          </a:p>
          <a:p>
            <a:r>
              <a:rPr lang="en-US" sz="1050" dirty="0" smtClean="0"/>
              <a:t>	Multithreading (Thread safe)</a:t>
            </a:r>
          </a:p>
          <a:p>
            <a:r>
              <a:rPr lang="en-US" sz="1050" b="1" dirty="0" smtClean="0"/>
              <a:t>Licensing Requirements</a:t>
            </a:r>
          </a:p>
          <a:p>
            <a:r>
              <a:rPr lang="pt-BR" sz="1050" b="1" dirty="0" smtClean="0"/>
              <a:t>	</a:t>
            </a:r>
            <a:r>
              <a:rPr lang="en-US" sz="1050" dirty="0" smtClean="0"/>
              <a:t>Public domain </a:t>
            </a:r>
          </a:p>
          <a:p>
            <a:r>
              <a:rPr lang="pt-BR" sz="1050" dirty="0" smtClean="0"/>
              <a:t>	</a:t>
            </a:r>
            <a:r>
              <a:rPr lang="en-US" sz="1050" dirty="0" smtClean="0"/>
              <a:t>The MIT, </a:t>
            </a:r>
            <a:r>
              <a:rPr lang="en-US" sz="1050" dirty="0" err="1" smtClean="0"/>
              <a:t>Zlib</a:t>
            </a:r>
            <a:r>
              <a:rPr lang="en-US" sz="1050" dirty="0" smtClean="0"/>
              <a:t>, etc., (just credit)</a:t>
            </a:r>
          </a:p>
          <a:p>
            <a:r>
              <a:rPr lang="pt-BR" sz="1050" dirty="0" smtClean="0"/>
              <a:t>	</a:t>
            </a:r>
            <a:r>
              <a:rPr lang="en-US" sz="1050" dirty="0" smtClean="0"/>
              <a:t>The LGPL license has some stipulations that require distribution of the source of the library </a:t>
            </a:r>
          </a:p>
          <a:p>
            <a:r>
              <a:rPr lang="en-US" sz="1050" dirty="0" smtClean="0"/>
              <a:t>	The GPL license and many other similar licenses require complete code release on distribution if you integrate them into your products.</a:t>
            </a:r>
          </a:p>
          <a:p>
            <a:r>
              <a:rPr lang="en-US" sz="1050" b="1" dirty="0" smtClean="0"/>
              <a:t>Cost</a:t>
            </a:r>
          </a:p>
          <a:p>
            <a:r>
              <a:rPr lang="pt-BR" sz="1050" b="1" dirty="0" smtClean="0"/>
              <a:t>	</a:t>
            </a:r>
            <a:r>
              <a:rPr lang="pt-BR" sz="1050" b="1" dirty="0" err="1" smtClean="0"/>
              <a:t>Service</a:t>
            </a:r>
            <a:r>
              <a:rPr lang="pt-BR" sz="1050" b="1" dirty="0" smtClean="0"/>
              <a:t> </a:t>
            </a:r>
            <a:r>
              <a:rPr lang="pt-BR" sz="1050" b="1" dirty="0" err="1" smtClean="0"/>
              <a:t>level</a:t>
            </a:r>
            <a:r>
              <a:rPr lang="pt-BR" sz="1050" b="1" dirty="0" smtClean="0"/>
              <a:t> </a:t>
            </a:r>
            <a:r>
              <a:rPr lang="pt-BR" sz="1050" b="1" dirty="0" err="1" smtClean="0"/>
              <a:t>agreement</a:t>
            </a:r>
            <a:endParaRPr lang="pt-BR" sz="1050" b="1" dirty="0" smtClean="0"/>
          </a:p>
          <a:p>
            <a:endParaRPr lang="pt-BR" sz="1050" b="1" dirty="0" smtClean="0"/>
          </a:p>
          <a:p>
            <a:endParaRPr lang="en-US" sz="1050" dirty="0" smtClean="0"/>
          </a:p>
          <a:p>
            <a:endParaRPr lang="en-US" sz="1050" dirty="0" smtClean="0"/>
          </a:p>
          <a:p>
            <a:endParaRPr lang="pt-BR" sz="1050" b="1" dirty="0" smtClean="0"/>
          </a:p>
          <a:p>
            <a:endParaRPr lang="en-US" sz="1050" b="1" dirty="0" smtClean="0"/>
          </a:p>
          <a:p>
            <a:endParaRPr lang="en-US" sz="1050" dirty="0" smtClean="0"/>
          </a:p>
          <a:p>
            <a:endParaRPr lang="pt-BR" sz="1050" b="1" dirty="0" smtClean="0"/>
          </a:p>
          <a:p>
            <a:endParaRPr lang="pt-BR" sz="1050" b="1" dirty="0" smtClean="0"/>
          </a:p>
          <a:p>
            <a:endParaRPr lang="en-US" sz="1050" b="1" dirty="0" smtClean="0"/>
          </a:p>
          <a:p>
            <a:endParaRPr lang="en-US" sz="1050" dirty="0"/>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3131840" y="620688"/>
            <a:ext cx="4104456" cy="369332"/>
          </a:xfrm>
          <a:prstGeom prst="rect">
            <a:avLst/>
          </a:prstGeom>
          <a:noFill/>
        </p:spPr>
        <p:txBody>
          <a:bodyPr wrap="square" rtlCol="0">
            <a:spAutoFit/>
          </a:bodyPr>
          <a:lstStyle/>
          <a:p>
            <a:r>
              <a:rPr lang="en-US" b="1" dirty="0" smtClean="0"/>
              <a:t>The Game Asset Pipeline</a:t>
            </a:r>
            <a:endParaRPr lang="en-US" dirty="0"/>
          </a:p>
        </p:txBody>
      </p:sp>
      <p:sp>
        <p:nvSpPr>
          <p:cNvPr id="3" name="Rectangle 2"/>
          <p:cNvSpPr/>
          <p:nvPr/>
        </p:nvSpPr>
        <p:spPr>
          <a:xfrm>
            <a:off x="971600" y="1196752"/>
            <a:ext cx="4572000" cy="13342114"/>
          </a:xfrm>
          <a:prstGeom prst="rect">
            <a:avLst/>
          </a:prstGeom>
        </p:spPr>
        <p:txBody>
          <a:bodyPr>
            <a:spAutoFit/>
          </a:bodyPr>
          <a:lstStyle/>
          <a:p>
            <a:r>
              <a:rPr lang="en-US" sz="1050" dirty="0" smtClean="0"/>
              <a:t>The Game Asset Pipeline (a.k.a. the Content Pipeline, and hereafter, simply the Asset Pipeline) is an intricate mechanism that interfaces the artists to the game engine</a:t>
            </a:r>
          </a:p>
          <a:p>
            <a:endParaRPr lang="pt-BR" sz="1050" dirty="0" smtClean="0"/>
          </a:p>
          <a:p>
            <a:r>
              <a:rPr lang="en-US" sz="1050" dirty="0" smtClean="0"/>
              <a:t>Game teams have seen their artist/programmer ratio skyrocketing in order to cope with the quantities of high-quality assets on tight schedules</a:t>
            </a:r>
          </a:p>
          <a:p>
            <a:endParaRPr lang="pt-BR" sz="1050" dirty="0" smtClean="0"/>
          </a:p>
          <a:p>
            <a:r>
              <a:rPr lang="en-US" sz="1050" dirty="0" smtClean="0"/>
              <a:t>The asset pipeline is the path that all the game assets follow from their creation tool to their final in-game version.</a:t>
            </a:r>
          </a:p>
          <a:p>
            <a:endParaRPr lang="pt-BR" sz="1050" dirty="0" smtClean="0"/>
          </a:p>
          <a:p>
            <a:r>
              <a:rPr lang="en-US" sz="1050" b="1" dirty="0" smtClean="0"/>
              <a:t>Source Assets</a:t>
            </a:r>
          </a:p>
          <a:p>
            <a:r>
              <a:rPr lang="en-US" sz="1050" dirty="0" smtClean="0"/>
              <a:t>Source assets are created by artists and designers. The tools used to create source assets are usually referenced as Digital Content Creation (DCC) tools. In general, source assets are created through a set of specialized tools: one for modeling, one for texture creation, one for gaming data, and one for level layout. Source assets should contain all the information necessary to build the game content. In other words, it should be possible to delete all the assets except for the source assets and still be able to rebuild the game content. Source assets are often kept in the tool-specific format, and they should be stored using a version control system such as Subversion or Perforce . Since source assets are rather large and often in binary format, be sure to use a version control system that can handle large binary files.</a:t>
            </a:r>
          </a:p>
          <a:p>
            <a:endParaRPr lang="pt-BR" sz="1050" dirty="0" smtClean="0"/>
          </a:p>
          <a:p>
            <a:r>
              <a:rPr lang="en-US" sz="1050" b="1" dirty="0" smtClean="0"/>
              <a:t>Final Assets</a:t>
            </a:r>
          </a:p>
          <a:p>
            <a:r>
              <a:rPr lang="en-US" sz="1050" dirty="0" smtClean="0"/>
              <a:t>Final assets are optimized and packaged for each target platform. </a:t>
            </a:r>
          </a:p>
          <a:p>
            <a:r>
              <a:rPr lang="en-US" sz="1050" dirty="0" smtClean="0"/>
              <a:t>Just like source code, assets have to be compiled and optimized for each target. For instance, textures should to be stored in the format and size that the hardware can use immediately, as texture compression algorithms and parameters need to be optimized for the target texture hardware and display capabilities. Geometry data is also compiled for each target. Most platforms will only accept triangles, but the number of triangles per batch, the sorting order of the vertices, the need for triangle strips, and the amount of data per vertex will have a big impact on the performance of the game engine.</a:t>
            </a:r>
          </a:p>
          <a:p>
            <a:r>
              <a:rPr lang="en-US" sz="1050" dirty="0" smtClean="0"/>
              <a:t>Final assets also have to be optimized for game loading speed. </a:t>
            </a:r>
          </a:p>
          <a:p>
            <a:r>
              <a:rPr lang="en-US" sz="1050" dirty="0" smtClean="0"/>
              <a:t>But for more evolved games, the expectation is that the data will be continuously streamed while the player is progressing in the game to provide a better immersive experience.</a:t>
            </a:r>
          </a:p>
          <a:p>
            <a:r>
              <a:rPr lang="pt-BR" sz="1050" dirty="0" err="1" smtClean="0"/>
              <a:t>Cache</a:t>
            </a:r>
            <a:r>
              <a:rPr lang="pt-BR" sz="1050" dirty="0" smtClean="0"/>
              <a:t> </a:t>
            </a:r>
            <a:r>
              <a:rPr lang="pt-BR" sz="1050" dirty="0" err="1" smtClean="0"/>
              <a:t>Friendly</a:t>
            </a:r>
            <a:endParaRPr lang="pt-BR" sz="1050" dirty="0" smtClean="0"/>
          </a:p>
          <a:p>
            <a:endParaRPr lang="pt-BR" sz="1050" dirty="0" smtClean="0"/>
          </a:p>
          <a:p>
            <a:r>
              <a:rPr lang="en-US" sz="1050" b="1" dirty="0" smtClean="0"/>
              <a:t>Build Process</a:t>
            </a:r>
          </a:p>
          <a:p>
            <a:r>
              <a:rPr lang="en-US" sz="1050" dirty="0" smtClean="0"/>
              <a:t>The build process is the process that transforms all the source data and creates the optimized packaged data for each target platform. The build process should be automatic, as done with the game source code. </a:t>
            </a:r>
          </a:p>
          <a:p>
            <a:r>
              <a:rPr lang="pt-BR" sz="1050" dirty="0" err="1" smtClean="0"/>
              <a:t>Process</a:t>
            </a:r>
            <a:r>
              <a:rPr lang="pt-BR" sz="1050" dirty="0" smtClean="0"/>
              <a:t> </a:t>
            </a:r>
            <a:r>
              <a:rPr lang="pt-BR" sz="1050" dirty="0" err="1" smtClean="0"/>
              <a:t>only</a:t>
            </a:r>
            <a:r>
              <a:rPr lang="pt-BR" sz="1050" dirty="0" smtClean="0"/>
              <a:t> </a:t>
            </a:r>
            <a:r>
              <a:rPr lang="pt-BR" sz="1050" dirty="0" err="1" smtClean="0"/>
              <a:t>changed</a:t>
            </a:r>
            <a:r>
              <a:rPr lang="pt-BR" sz="1050" dirty="0" smtClean="0"/>
              <a:t> data</a:t>
            </a:r>
          </a:p>
          <a:p>
            <a:r>
              <a:rPr lang="pt-BR" sz="1050" dirty="0" err="1" smtClean="0"/>
              <a:t>Take</a:t>
            </a:r>
            <a:r>
              <a:rPr lang="pt-BR" sz="1050" dirty="0" smtClean="0"/>
              <a:t> </a:t>
            </a:r>
            <a:r>
              <a:rPr lang="pt-BR" sz="1050" dirty="0" err="1" smtClean="0"/>
              <a:t>hours</a:t>
            </a:r>
            <a:endParaRPr lang="pt-BR" sz="1050" dirty="0" smtClean="0"/>
          </a:p>
          <a:p>
            <a:endParaRPr lang="pt-BR" sz="1050" dirty="0" smtClean="0"/>
          </a:p>
          <a:p>
            <a:r>
              <a:rPr lang="en-US" sz="1050" b="1" dirty="0" smtClean="0"/>
              <a:t>Manifest</a:t>
            </a:r>
          </a:p>
          <a:p>
            <a:r>
              <a:rPr lang="en-US" sz="1050" dirty="0" smtClean="0"/>
              <a:t>One very common issue with game development is that it quickly becomes impossible to know what assets are needed, what assets depend on others, and what assets are no longer necessary.</a:t>
            </a:r>
          </a:p>
          <a:p>
            <a:r>
              <a:rPr lang="pt-BR" sz="1050" dirty="0" err="1" smtClean="0"/>
              <a:t>Automatic</a:t>
            </a:r>
            <a:endParaRPr lang="pt-BR" sz="1050" dirty="0" smtClean="0"/>
          </a:p>
          <a:p>
            <a:r>
              <a:rPr lang="pt-BR" sz="1050" dirty="0" err="1" smtClean="0"/>
              <a:t>Dependencyy</a:t>
            </a:r>
            <a:r>
              <a:rPr lang="pt-BR" sz="1050" dirty="0" smtClean="0"/>
              <a:t> </a:t>
            </a:r>
            <a:r>
              <a:rPr lang="pt-BR" sz="1050" dirty="0" err="1" smtClean="0"/>
              <a:t>graph</a:t>
            </a:r>
            <a:r>
              <a:rPr lang="pt-BR" sz="1050" dirty="0" smtClean="0"/>
              <a:t> </a:t>
            </a:r>
          </a:p>
          <a:p>
            <a:endParaRPr lang="pt-BR" sz="1050" dirty="0" smtClean="0"/>
          </a:p>
          <a:p>
            <a:r>
              <a:rPr lang="en-US" sz="1050" b="1" dirty="0" smtClean="0"/>
              <a:t>Fast Path</a:t>
            </a:r>
          </a:p>
          <a:p>
            <a:r>
              <a:rPr lang="en-US" sz="1050" dirty="0" smtClean="0"/>
              <a:t>The fast path is the ability for assets to be loaded into the game engine without going through the full build process. This shortcut is very important to provide for better artist efficiency. </a:t>
            </a:r>
          </a:p>
          <a:p>
            <a:r>
              <a:rPr lang="pt-BR" sz="1050" dirty="0" err="1" smtClean="0"/>
              <a:t>Fast</a:t>
            </a:r>
            <a:r>
              <a:rPr lang="pt-BR" sz="1050" dirty="0" smtClean="0"/>
              <a:t> </a:t>
            </a:r>
            <a:r>
              <a:rPr lang="pt-BR" sz="1050" dirty="0" err="1" smtClean="0"/>
              <a:t>but</a:t>
            </a:r>
            <a:r>
              <a:rPr lang="pt-BR" sz="1050" dirty="0" smtClean="0"/>
              <a:t> </a:t>
            </a:r>
            <a:r>
              <a:rPr lang="pt-BR" sz="1050" dirty="0" err="1" smtClean="0"/>
              <a:t>not</a:t>
            </a:r>
            <a:r>
              <a:rPr lang="pt-BR" sz="1050" dirty="0" smtClean="0"/>
              <a:t> </a:t>
            </a:r>
            <a:r>
              <a:rPr lang="pt-BR" sz="1050" dirty="0" err="1" smtClean="0"/>
              <a:t>optimized</a:t>
            </a:r>
            <a:endParaRPr lang="pt-BR" sz="1050" dirty="0" smtClean="0"/>
          </a:p>
          <a:p>
            <a:endParaRPr lang="pt-BR" sz="1050" dirty="0" smtClean="0"/>
          </a:p>
          <a:p>
            <a:r>
              <a:rPr lang="en-US" sz="1050" dirty="0" smtClean="0"/>
              <a:t>close as possible to the target platform format, but the requirements are all over the spectrum to the point that it is almost impossible. For instance, final texture data has to represent </a:t>
            </a:r>
            <a:r>
              <a:rPr lang="en-US" sz="1050" dirty="0" err="1" smtClean="0"/>
              <a:t>mipmaps</a:t>
            </a:r>
            <a:r>
              <a:rPr lang="en-US" sz="1050" dirty="0" smtClean="0"/>
              <a:t>, cube maps, volume maps, height maps, normal maps, and texture arrays, and it has to deal with memory alignment, </a:t>
            </a:r>
            <a:r>
              <a:rPr lang="en-US" sz="1050" dirty="0" err="1" smtClean="0"/>
              <a:t>swizzling</a:t>
            </a:r>
            <a:r>
              <a:rPr lang="en-US" sz="1050" dirty="0" smtClean="0"/>
              <a:t>, tiling, and hardware compression (DXT).</a:t>
            </a:r>
          </a:p>
          <a:p>
            <a:endParaRPr lang="pt-BR" sz="1050" dirty="0" smtClean="0"/>
          </a:p>
          <a:p>
            <a:r>
              <a:rPr lang="en-US" sz="1050" dirty="0" smtClean="0"/>
              <a:t>In the past, game engine developers had to create their own intermediate format and write their own exporter as a plug-in for each vendor-specific tool in use by artists, which can be a daunting task, especially when tracking DCC SDK issues. Luckily, this is no longer a necessity, and engine developers should instead take advantage of a standard intermediate format and available source code </a:t>
            </a:r>
          </a:p>
          <a:p>
            <a:endParaRPr lang="pt-BR" sz="1050" dirty="0" smtClean="0"/>
          </a:p>
          <a:p>
            <a:endParaRPr lang="pt-BR" sz="1050" dirty="0" smtClean="0"/>
          </a:p>
          <a:p>
            <a:endParaRPr lang="pt-BR" sz="1050" dirty="0" smtClean="0"/>
          </a:p>
          <a:p>
            <a:endParaRPr lang="pt-BR" sz="1050" dirty="0" smtClean="0"/>
          </a:p>
          <a:p>
            <a:endParaRPr lang="pt-BR" sz="1050" dirty="0" smtClean="0"/>
          </a:p>
          <a:p>
            <a:endParaRPr lang="en-US" sz="1050" dirty="0" smtClean="0"/>
          </a:p>
          <a:p>
            <a:endParaRPr lang="en-US" sz="1050" dirty="0" smtClean="0"/>
          </a:p>
          <a:p>
            <a:endParaRPr lang="pt-BR" sz="1050" dirty="0" smtClean="0"/>
          </a:p>
          <a:p>
            <a:endParaRPr lang="en-US" sz="1050" dirty="0"/>
          </a:p>
        </p:txBody>
      </p:sp>
      <p:pic>
        <p:nvPicPr>
          <p:cNvPr id="1026" name="Picture 2" descr="Image from book"/>
          <p:cNvPicPr>
            <a:picLocks noChangeAspect="1" noChangeArrowheads="1"/>
          </p:cNvPicPr>
          <p:nvPr/>
        </p:nvPicPr>
        <p:blipFill>
          <a:blip r:embed="rId3" cstate="print"/>
          <a:srcRect/>
          <a:stretch>
            <a:fillRect/>
          </a:stretch>
        </p:blipFill>
        <p:spPr bwMode="auto">
          <a:xfrm>
            <a:off x="5580112" y="3140968"/>
            <a:ext cx="3333750" cy="2790826"/>
          </a:xfrm>
          <a:prstGeom prst="rect">
            <a:avLst/>
          </a:prstGeom>
          <a:noFill/>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3131840" y="620688"/>
            <a:ext cx="4104456" cy="369332"/>
          </a:xfrm>
          <a:prstGeom prst="rect">
            <a:avLst/>
          </a:prstGeom>
          <a:noFill/>
        </p:spPr>
        <p:txBody>
          <a:bodyPr wrap="square" rtlCol="0">
            <a:spAutoFit/>
          </a:bodyPr>
          <a:lstStyle/>
          <a:p>
            <a:r>
              <a:rPr lang="en-US" b="1" dirty="0" smtClean="0"/>
              <a:t>The Game Asset Pipeline</a:t>
            </a:r>
            <a:endParaRPr lang="en-US" dirty="0"/>
          </a:p>
        </p:txBody>
      </p:sp>
      <p:sp>
        <p:nvSpPr>
          <p:cNvPr id="3" name="Rectangle 2"/>
          <p:cNvSpPr/>
          <p:nvPr/>
        </p:nvSpPr>
        <p:spPr>
          <a:xfrm>
            <a:off x="971600" y="1196752"/>
            <a:ext cx="4572000" cy="5747727"/>
          </a:xfrm>
          <a:prstGeom prst="rect">
            <a:avLst/>
          </a:prstGeom>
        </p:spPr>
        <p:txBody>
          <a:bodyPr>
            <a:spAutoFit/>
          </a:bodyPr>
          <a:lstStyle/>
          <a:p>
            <a:r>
              <a:rPr lang="en-US" sz="1050" dirty="0" smtClean="0"/>
              <a:t>From the end-user perspective, the asset pipeline should be transparent. In fact, the ultimate reward for the developer of the asset pipeline occurs when artists and game designers do not know about the existence of the pipeline and feel there is nothing in between their creation tools and the game engine.</a:t>
            </a:r>
          </a:p>
          <a:p>
            <a:endParaRPr lang="pt-BR" sz="1050" dirty="0" smtClean="0"/>
          </a:p>
          <a:p>
            <a:r>
              <a:rPr lang="en-US" sz="1050" dirty="0" smtClean="0"/>
              <a:t>The most important piece of the asset pipeline from the user's point of view is the game engine editor. It is the tool that provides the asset integration interface into the game engine. The editor is built on top of the same engine core technology as the game itself and provides artists, designers, and engineers the necessary WYSIWYG (What You See Is What You Get) environment for putting together the assets and addressing design or engine issues rapidly.</a:t>
            </a:r>
          </a:p>
          <a:p>
            <a:endParaRPr lang="pt-BR" sz="1050" dirty="0" smtClean="0"/>
          </a:p>
          <a:p>
            <a:r>
              <a:rPr lang="en-US" sz="1050" dirty="0" smtClean="0"/>
              <a:t>The two main concerns when designing a content pipeline are efficiency and flexibility </a:t>
            </a:r>
            <a:r>
              <a:rPr lang="en-US" sz="1050" dirty="0" smtClean="0">
                <a:hlinkClick r:id="rId3" action="ppaction://hlinkfile"/>
              </a:rPr>
              <a:t>[17]</a:t>
            </a:r>
            <a:r>
              <a:rPr lang="en-US" sz="1050" dirty="0" smtClean="0"/>
              <a:t>. Efficiency is required in order for the team building the game to be able to deliver great content on time, and flexibility is required to be able to adapt the pipeline to the evolving needs of the team. Unfortunately, these two priorities are somewhat in opposition to each other, so there isn't a single solution that can satisfy all projects. Instead, a choice of compromises defining the requirements for the design of the asset pipeline is needed.</a:t>
            </a:r>
          </a:p>
          <a:p>
            <a:endParaRPr lang="pt-BR" sz="1050" dirty="0" smtClean="0"/>
          </a:p>
          <a:p>
            <a:r>
              <a:rPr lang="en-US" sz="1050" dirty="0" smtClean="0"/>
              <a:t>Therefore, the game engine editor will offer a combination of view-only and editing capabilities based on the specifics of a project. The question is where to draw the line</a:t>
            </a:r>
          </a:p>
          <a:p>
            <a:endParaRPr lang="pt-BR" sz="1050" dirty="0" smtClean="0"/>
          </a:p>
          <a:p>
            <a:r>
              <a:rPr lang="en-US" sz="1050" dirty="0" smtClean="0"/>
              <a:t>The other main point to consider is robustness. The asset pipeline is the backbone of the project and the team. The project is at a standstill when the pipeline is broken, and everyone on the team is idling while they wait for the pipeline to be fixed. A solid design and the proper documentation telling a team how to use and extend the asset pipeline is the key to its robustness.</a:t>
            </a:r>
          </a:p>
          <a:p>
            <a:endParaRPr lang="pt-BR" sz="1050" dirty="0" smtClean="0"/>
          </a:p>
          <a:p>
            <a:endParaRPr lang="en-US" sz="1050" dirty="0"/>
          </a:p>
        </p:txBody>
      </p:sp>
      <p:pic>
        <p:nvPicPr>
          <p:cNvPr id="95234" name="Picture 2" descr="Image from book"/>
          <p:cNvPicPr>
            <a:picLocks noChangeAspect="1" noChangeArrowheads="1"/>
          </p:cNvPicPr>
          <p:nvPr/>
        </p:nvPicPr>
        <p:blipFill>
          <a:blip r:embed="rId4" cstate="print"/>
          <a:srcRect/>
          <a:stretch>
            <a:fillRect/>
          </a:stretch>
        </p:blipFill>
        <p:spPr bwMode="auto">
          <a:xfrm>
            <a:off x="5810250" y="2021185"/>
            <a:ext cx="3333750" cy="2847975"/>
          </a:xfrm>
          <a:prstGeom prst="rect">
            <a:avLst/>
          </a:prstGeom>
          <a:noFill/>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ater drop image.jpg"/>
          <p:cNvPicPr>
            <a:picLocks noChangeAspect="1"/>
          </p:cNvPicPr>
          <p:nvPr/>
        </p:nvPicPr>
        <p:blipFill>
          <a:blip r:embed="rId3" cstate="print">
            <a:extLst>
              <a:ext uri="{BEBA8EAE-BF5A-486C-A8C5-ECC9F3942E4B}">
                <a14:imgProps xmlns:a14="http://schemas.microsoft.com/office/drawing/2010/main" xmlns="">
                  <a14:imgLayer r:embed="rId4">
                    <a14:imgEffect>
                      <a14:artisticLineDrawing/>
                    </a14:imgEffect>
                  </a14:imgLayer>
                </a14:imgProps>
              </a:ext>
            </a:extLst>
          </a:blip>
          <a:stretch>
            <a:fillRect/>
          </a:stretch>
        </p:blipFill>
        <p:spPr>
          <a:xfrm>
            <a:off x="-10996" y="-5083"/>
            <a:ext cx="9170276" cy="6858000"/>
          </a:xfrm>
          <a:prstGeom prst="rect">
            <a:avLst/>
          </a:prstGeom>
          <a:ln>
            <a:noFill/>
          </a:ln>
          <a:effectLst>
            <a:softEdge rad="112500"/>
          </a:effectLst>
        </p:spPr>
      </p:pic>
      <p:sp>
        <p:nvSpPr>
          <p:cNvPr id="7" name="Text Box 6"/>
          <p:cNvSpPr txBox="1">
            <a:spLocks noChangeArrowheads="1"/>
          </p:cNvSpPr>
          <p:nvPr/>
        </p:nvSpPr>
        <p:spPr bwMode="auto">
          <a:xfrm>
            <a:off x="6300192" y="5805264"/>
            <a:ext cx="2555508"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scene3d>
              <a:camera prst="orthographicFront"/>
              <a:lightRig rig="threePt" dir="t"/>
            </a:scene3d>
            <a:sp3d extrusionH="57150">
              <a:bevelT w="38100" h="38100"/>
            </a:sp3d>
          </a:bodyPr>
          <a:lstStyle/>
          <a:p>
            <a:r>
              <a:rPr lang="fr-FR" sz="3600" b="1" dirty="0" err="1" smtClean="0">
                <a:ln w="18000">
                  <a:solidFill>
                    <a:schemeClr val="accent2">
                      <a:satMod val="140000"/>
                    </a:schemeClr>
                  </a:solidFill>
                  <a:prstDash val="solid"/>
                  <a:miter lim="800000"/>
                </a:ln>
                <a:noFill/>
                <a:effectLst>
                  <a:glow rad="101600">
                    <a:schemeClr val="accent2">
                      <a:satMod val="175000"/>
                      <a:alpha val="40000"/>
                    </a:schemeClr>
                  </a:glow>
                  <a:outerShdw blurRad="25500" dist="23000" dir="7020000" algn="tl">
                    <a:srgbClr val="000000">
                      <a:alpha val="50000"/>
                    </a:srgbClr>
                  </a:outerShdw>
                  <a:reflection blurRad="6350" stA="50000" endA="300" endPos="50000" dist="60007" dir="5400000" sy="-100000" algn="bl" rotWithShape="0"/>
                </a:effectLst>
                <a:latin typeface="Verdana" pitchFamily="34" charset="0"/>
              </a:rPr>
              <a:t>Obrigado</a:t>
            </a:r>
            <a:endParaRPr lang="fr-FR" sz="2800" b="1" i="1" dirty="0">
              <a:ln w="18000">
                <a:solidFill>
                  <a:schemeClr val="accent2">
                    <a:satMod val="140000"/>
                  </a:schemeClr>
                </a:solidFill>
                <a:prstDash val="solid"/>
                <a:miter lim="800000"/>
              </a:ln>
              <a:noFill/>
              <a:effectLst>
                <a:glow rad="101600">
                  <a:schemeClr val="accent2">
                    <a:satMod val="175000"/>
                    <a:alpha val="40000"/>
                  </a:schemeClr>
                </a:glow>
                <a:outerShdw blurRad="25500" dist="23000" dir="7020000" algn="tl">
                  <a:srgbClr val="000000">
                    <a:alpha val="50000"/>
                  </a:srgbClr>
                </a:outerShdw>
              </a:effectLst>
            </a:endParaRPr>
          </a:p>
        </p:txBody>
      </p:sp>
    </p:spTree>
    <p:extLst>
      <p:ext uri="{BB962C8B-B14F-4D97-AF65-F5344CB8AC3E}">
        <p14:creationId xmlns:p14="http://schemas.microsoft.com/office/powerpoint/2010/main" xmlns="" val="29615765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ctrTitle"/>
          </p:nvPr>
        </p:nvSpPr>
        <p:spPr>
          <a:xfrm>
            <a:off x="670882" y="793264"/>
            <a:ext cx="8149590" cy="1051560"/>
          </a:xfrm>
        </p:spPr>
        <p:txBody>
          <a:bodyPr lIns="0" tIns="0" rIns="0" bIns="0" anchor="t"/>
          <a:lstStyle/>
          <a:p>
            <a:pPr>
              <a:lnSpc>
                <a:spcPct val="95000"/>
              </a:lnSpc>
            </a:pPr>
            <a:r>
              <a:rPr lang="en-US" dirty="0" smtClean="0">
                <a:solidFill>
                  <a:srgbClr val="00B0F0"/>
                </a:solidFill>
                <a:latin typeface="Arial" pitchFamily="34" charset="0"/>
              </a:rPr>
              <a:t>Render </a:t>
            </a:r>
            <a:r>
              <a:rPr lang="en-US" dirty="0">
                <a:solidFill>
                  <a:srgbClr val="00B0F0"/>
                </a:solidFill>
                <a:latin typeface="Arial" pitchFamily="34" charset="0"/>
              </a:rPr>
              <a:t>Engine</a:t>
            </a:r>
          </a:p>
        </p:txBody>
      </p:sp>
      <p:sp>
        <p:nvSpPr>
          <p:cNvPr id="8196" name="Text Box 4"/>
          <p:cNvSpPr txBox="1">
            <a:spLocks noChangeArrowheads="1"/>
          </p:cNvSpPr>
          <p:nvPr/>
        </p:nvSpPr>
        <p:spPr bwMode="auto">
          <a:xfrm>
            <a:off x="308610" y="2060848"/>
            <a:ext cx="3930492" cy="45612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imes New Roman" pitchFamily="18" charset="0"/>
              </a:defRPr>
            </a:lvl1pPr>
            <a:lvl2pPr indent="-342900">
              <a:defRPr sz="2400">
                <a:solidFill>
                  <a:schemeClr val="tx1"/>
                </a:solidFill>
                <a:latin typeface="Times New Roman" pitchFamily="18" charset="0"/>
              </a:defRPr>
            </a:lvl2pPr>
            <a:lvl3pPr marL="857250" indent="-285750">
              <a:defRPr sz="2400">
                <a:solidFill>
                  <a:schemeClr val="tx1"/>
                </a:solidFill>
                <a:latin typeface="Times New Roman" pitchFamily="18" charset="0"/>
              </a:defRPr>
            </a:lvl3pPr>
            <a:lvl4pPr marL="1257300" indent="-228600">
              <a:defRPr sz="2400">
                <a:solidFill>
                  <a:schemeClr val="tx1"/>
                </a:solidFill>
                <a:latin typeface="Times New Roman" pitchFamily="18" charset="0"/>
              </a:defRPr>
            </a:lvl4pPr>
            <a:lvl5pPr marL="1714500" indent="-228600">
              <a:defRPr sz="2400">
                <a:solidFill>
                  <a:schemeClr val="tx1"/>
                </a:solidFill>
                <a:latin typeface="Times New Roman" pitchFamily="18" charset="0"/>
              </a:defRPr>
            </a:lvl5pPr>
            <a:lvl6pPr marL="2171700" indent="-228600" fontAlgn="base">
              <a:spcBef>
                <a:spcPct val="0"/>
              </a:spcBef>
              <a:spcAft>
                <a:spcPct val="0"/>
              </a:spcAft>
              <a:defRPr sz="2400">
                <a:solidFill>
                  <a:schemeClr val="tx1"/>
                </a:solidFill>
                <a:latin typeface="Times New Roman" pitchFamily="18" charset="0"/>
              </a:defRPr>
            </a:lvl6pPr>
            <a:lvl7pPr marL="2628900" indent="-228600" fontAlgn="base">
              <a:spcBef>
                <a:spcPct val="0"/>
              </a:spcBef>
              <a:spcAft>
                <a:spcPct val="0"/>
              </a:spcAft>
              <a:defRPr sz="2400">
                <a:solidFill>
                  <a:schemeClr val="tx1"/>
                </a:solidFill>
                <a:latin typeface="Times New Roman" pitchFamily="18" charset="0"/>
              </a:defRPr>
            </a:lvl7pPr>
            <a:lvl8pPr marL="3086100" indent="-228600" fontAlgn="base">
              <a:spcBef>
                <a:spcPct val="0"/>
              </a:spcBef>
              <a:spcAft>
                <a:spcPct val="0"/>
              </a:spcAft>
              <a:defRPr sz="2400">
                <a:solidFill>
                  <a:schemeClr val="tx1"/>
                </a:solidFill>
                <a:latin typeface="Times New Roman" pitchFamily="18" charset="0"/>
              </a:defRPr>
            </a:lvl8pPr>
            <a:lvl9pPr marL="3543300" indent="-228600" fontAlgn="base">
              <a:spcBef>
                <a:spcPct val="0"/>
              </a:spcBef>
              <a:spcAft>
                <a:spcPct val="0"/>
              </a:spcAft>
              <a:defRPr sz="2400">
                <a:solidFill>
                  <a:schemeClr val="tx1"/>
                </a:solidFill>
                <a:latin typeface="Times New Roman" pitchFamily="18" charset="0"/>
              </a:defRPr>
            </a:lvl9pPr>
          </a:lstStyle>
          <a:p>
            <a:pPr lvl="1">
              <a:lnSpc>
                <a:spcPct val="95000"/>
              </a:lnSpc>
              <a:buClr>
                <a:srgbClr val="000000"/>
              </a:buClr>
              <a:buSzPct val="100000"/>
              <a:buFontTx/>
              <a:buChar char="•"/>
            </a:pPr>
            <a:r>
              <a:rPr lang="en-US" dirty="0" err="1" smtClean="0">
                <a:solidFill>
                  <a:srgbClr val="000000"/>
                </a:solidFill>
                <a:latin typeface="Arial" pitchFamily="34" charset="0"/>
              </a:rPr>
              <a:t>Controlar</a:t>
            </a:r>
            <a:r>
              <a:rPr lang="en-US" dirty="0" smtClean="0">
                <a:solidFill>
                  <a:srgbClr val="000000"/>
                </a:solidFill>
                <a:latin typeface="Arial" pitchFamily="34" charset="0"/>
              </a:rPr>
              <a:t> a </a:t>
            </a:r>
            <a:r>
              <a:rPr lang="en-US" dirty="0" err="1" smtClean="0">
                <a:solidFill>
                  <a:srgbClr val="000000"/>
                </a:solidFill>
                <a:latin typeface="Arial" pitchFamily="34" charset="0"/>
              </a:rPr>
              <a:t>Geração</a:t>
            </a:r>
            <a:r>
              <a:rPr lang="en-US" dirty="0" smtClean="0">
                <a:solidFill>
                  <a:srgbClr val="000000"/>
                </a:solidFill>
                <a:latin typeface="Arial" pitchFamily="34" charset="0"/>
              </a:rPr>
              <a:t> de </a:t>
            </a:r>
            <a:r>
              <a:rPr lang="en-US" dirty="0" err="1" smtClean="0">
                <a:solidFill>
                  <a:srgbClr val="000000"/>
                </a:solidFill>
                <a:latin typeface="Arial" pitchFamily="34" charset="0"/>
              </a:rPr>
              <a:t>imagens</a:t>
            </a:r>
            <a:r>
              <a:rPr lang="en-US" dirty="0" smtClean="0">
                <a:solidFill>
                  <a:srgbClr val="000000"/>
                </a:solidFill>
                <a:latin typeface="Arial" pitchFamily="34" charset="0"/>
              </a:rPr>
              <a:t> 2D </a:t>
            </a:r>
            <a:r>
              <a:rPr lang="en-US" dirty="0" err="1" smtClean="0">
                <a:solidFill>
                  <a:srgbClr val="000000"/>
                </a:solidFill>
                <a:latin typeface="Arial" pitchFamily="34" charset="0"/>
              </a:rPr>
              <a:t>em</a:t>
            </a:r>
            <a:r>
              <a:rPr lang="en-US" dirty="0" smtClean="0">
                <a:solidFill>
                  <a:srgbClr val="000000"/>
                </a:solidFill>
                <a:latin typeface="Arial" pitchFamily="34" charset="0"/>
              </a:rPr>
              <a:t> </a:t>
            </a:r>
            <a:r>
              <a:rPr lang="en-US" dirty="0" smtClean="0">
                <a:solidFill>
                  <a:srgbClr val="FF0000"/>
                </a:solidFill>
                <a:latin typeface="Arial" pitchFamily="34" charset="0"/>
              </a:rPr>
              <a:t>tempo real</a:t>
            </a:r>
            <a:r>
              <a:rPr lang="en-US" dirty="0" smtClean="0">
                <a:solidFill>
                  <a:srgbClr val="000000"/>
                </a:solidFill>
                <a:latin typeface="Arial" pitchFamily="34" charset="0"/>
              </a:rPr>
              <a:t> a </a:t>
            </a:r>
            <a:r>
              <a:rPr lang="en-US" dirty="0" err="1" smtClean="0">
                <a:solidFill>
                  <a:srgbClr val="000000"/>
                </a:solidFill>
                <a:latin typeface="Arial" pitchFamily="34" charset="0"/>
              </a:rPr>
              <a:t>partir</a:t>
            </a:r>
            <a:r>
              <a:rPr lang="en-US" dirty="0" smtClean="0">
                <a:solidFill>
                  <a:srgbClr val="000000"/>
                </a:solidFill>
                <a:latin typeface="Arial" pitchFamily="34" charset="0"/>
              </a:rPr>
              <a:t> das </a:t>
            </a:r>
            <a:r>
              <a:rPr lang="en-US" dirty="0" err="1" smtClean="0">
                <a:solidFill>
                  <a:srgbClr val="000000"/>
                </a:solidFill>
                <a:latin typeface="Arial" pitchFamily="34" charset="0"/>
              </a:rPr>
              <a:t>informações</a:t>
            </a:r>
            <a:r>
              <a:rPr lang="en-US" dirty="0" smtClean="0">
                <a:solidFill>
                  <a:srgbClr val="000000"/>
                </a:solidFill>
                <a:latin typeface="Arial" pitchFamily="34" charset="0"/>
              </a:rPr>
              <a:t> do </a:t>
            </a:r>
            <a:r>
              <a:rPr lang="en-US" dirty="0" err="1" smtClean="0">
                <a:solidFill>
                  <a:srgbClr val="FF0000"/>
                </a:solidFill>
                <a:latin typeface="Arial" pitchFamily="34" charset="0"/>
              </a:rPr>
              <a:t>Grafo</a:t>
            </a:r>
            <a:r>
              <a:rPr lang="en-US" dirty="0" smtClean="0">
                <a:solidFill>
                  <a:srgbClr val="FF0000"/>
                </a:solidFill>
                <a:latin typeface="Arial" pitchFamily="34" charset="0"/>
              </a:rPr>
              <a:t> de </a:t>
            </a:r>
            <a:r>
              <a:rPr lang="en-US" dirty="0" err="1" smtClean="0">
                <a:solidFill>
                  <a:srgbClr val="FF0000"/>
                </a:solidFill>
                <a:latin typeface="Arial" pitchFamily="34" charset="0"/>
              </a:rPr>
              <a:t>Cena</a:t>
            </a:r>
            <a:r>
              <a:rPr lang="en-US" dirty="0" smtClean="0">
                <a:solidFill>
                  <a:srgbClr val="000000"/>
                </a:solidFill>
                <a:latin typeface="Arial" pitchFamily="34" charset="0"/>
              </a:rPr>
              <a:t>.</a:t>
            </a:r>
          </a:p>
          <a:p>
            <a:pPr lvl="2">
              <a:lnSpc>
                <a:spcPct val="95000"/>
              </a:lnSpc>
              <a:buClr>
                <a:srgbClr val="000000"/>
              </a:buClr>
              <a:buSzPct val="100000"/>
              <a:buFontTx/>
              <a:buChar char="•"/>
            </a:pPr>
            <a:r>
              <a:rPr lang="pt-BR" dirty="0" smtClean="0">
                <a:solidFill>
                  <a:srgbClr val="000000"/>
                </a:solidFill>
                <a:latin typeface="Arial" pitchFamily="34" charset="0"/>
              </a:rPr>
              <a:t>Objetos</a:t>
            </a:r>
          </a:p>
          <a:p>
            <a:pPr lvl="2">
              <a:lnSpc>
                <a:spcPct val="95000"/>
              </a:lnSpc>
              <a:buClr>
                <a:srgbClr val="000000"/>
              </a:buClr>
              <a:buSzPct val="100000"/>
              <a:buFontTx/>
              <a:buChar char="•"/>
            </a:pPr>
            <a:r>
              <a:rPr lang="pt-BR" dirty="0" smtClean="0">
                <a:solidFill>
                  <a:srgbClr val="000000"/>
                </a:solidFill>
                <a:latin typeface="Arial" pitchFamily="34" charset="0"/>
              </a:rPr>
              <a:t>Partículas</a:t>
            </a:r>
          </a:p>
          <a:p>
            <a:pPr lvl="2">
              <a:lnSpc>
                <a:spcPct val="95000"/>
              </a:lnSpc>
              <a:buClr>
                <a:srgbClr val="000000"/>
              </a:buClr>
              <a:buSzPct val="100000"/>
              <a:buFontTx/>
              <a:buChar char="•"/>
            </a:pPr>
            <a:r>
              <a:rPr lang="pt-BR" dirty="0" smtClean="0">
                <a:solidFill>
                  <a:srgbClr val="000000"/>
                </a:solidFill>
                <a:latin typeface="Arial" pitchFamily="34" charset="0"/>
              </a:rPr>
              <a:t>Efeitos Especiais ...</a:t>
            </a:r>
            <a:endParaRPr lang="en-US" dirty="0" smtClean="0">
              <a:solidFill>
                <a:srgbClr val="000000"/>
              </a:solidFill>
              <a:latin typeface="Arial" pitchFamily="34" charset="0"/>
            </a:endParaRPr>
          </a:p>
          <a:p>
            <a:pPr lvl="1">
              <a:lnSpc>
                <a:spcPct val="95000"/>
              </a:lnSpc>
              <a:buClr>
                <a:srgbClr val="000000"/>
              </a:buClr>
              <a:buSzPct val="100000"/>
              <a:buFontTx/>
              <a:buChar char="•"/>
            </a:pPr>
            <a:r>
              <a:rPr lang="en-US" dirty="0" err="1" smtClean="0">
                <a:solidFill>
                  <a:srgbClr val="000000"/>
                </a:solidFill>
                <a:latin typeface="Arial" pitchFamily="34" charset="0"/>
              </a:rPr>
              <a:t>Interage</a:t>
            </a:r>
            <a:r>
              <a:rPr lang="en-US" dirty="0" smtClean="0">
                <a:solidFill>
                  <a:srgbClr val="000000"/>
                </a:solidFill>
                <a:latin typeface="Arial" pitchFamily="34" charset="0"/>
              </a:rPr>
              <a:t> </a:t>
            </a:r>
            <a:r>
              <a:rPr lang="en-US" dirty="0" err="1" smtClean="0">
                <a:solidFill>
                  <a:srgbClr val="000000"/>
                </a:solidFill>
                <a:latin typeface="Arial" pitchFamily="34" charset="0"/>
              </a:rPr>
              <a:t>diretamente</a:t>
            </a:r>
            <a:r>
              <a:rPr lang="en-US" dirty="0" smtClean="0">
                <a:solidFill>
                  <a:srgbClr val="000000"/>
                </a:solidFill>
                <a:latin typeface="Arial" pitchFamily="34" charset="0"/>
              </a:rPr>
              <a:t> com a GPU.</a:t>
            </a:r>
          </a:p>
          <a:p>
            <a:pPr lvl="2">
              <a:lnSpc>
                <a:spcPct val="95000"/>
              </a:lnSpc>
              <a:buClr>
                <a:srgbClr val="000000"/>
              </a:buClr>
              <a:buSzPct val="100000"/>
              <a:buFontTx/>
              <a:buChar char="•"/>
            </a:pPr>
            <a:r>
              <a:rPr lang="en-US" dirty="0" err="1" smtClean="0">
                <a:solidFill>
                  <a:srgbClr val="000000"/>
                </a:solidFill>
                <a:latin typeface="Arial" pitchFamily="34" charset="0"/>
              </a:rPr>
              <a:t>Geralmente</a:t>
            </a:r>
            <a:r>
              <a:rPr lang="en-US" dirty="0" smtClean="0">
                <a:solidFill>
                  <a:srgbClr val="000000"/>
                </a:solidFill>
                <a:latin typeface="Arial" pitchFamily="34" charset="0"/>
              </a:rPr>
              <a:t> </a:t>
            </a:r>
            <a:r>
              <a:rPr lang="en-US" dirty="0" err="1" smtClean="0">
                <a:solidFill>
                  <a:srgbClr val="000000"/>
                </a:solidFill>
                <a:latin typeface="Arial" pitchFamily="34" charset="0"/>
              </a:rPr>
              <a:t>feito</a:t>
            </a:r>
            <a:r>
              <a:rPr lang="en-US" dirty="0" smtClean="0">
                <a:solidFill>
                  <a:srgbClr val="000000"/>
                </a:solidFill>
                <a:latin typeface="Arial" pitchFamily="34" charset="0"/>
              </a:rPr>
              <a:t> </a:t>
            </a:r>
            <a:r>
              <a:rPr lang="en-US" dirty="0" err="1" smtClean="0">
                <a:solidFill>
                  <a:srgbClr val="000000"/>
                </a:solidFill>
                <a:latin typeface="Arial" pitchFamily="34" charset="0"/>
              </a:rPr>
              <a:t>em</a:t>
            </a:r>
            <a:r>
              <a:rPr lang="en-US" dirty="0" smtClean="0">
                <a:solidFill>
                  <a:srgbClr val="000000"/>
                </a:solidFill>
                <a:latin typeface="Arial" pitchFamily="34" charset="0"/>
              </a:rPr>
              <a:t> </a:t>
            </a:r>
            <a:r>
              <a:rPr lang="en-US" dirty="0">
                <a:solidFill>
                  <a:srgbClr val="000000"/>
                </a:solidFill>
                <a:latin typeface="Arial" pitchFamily="34" charset="0"/>
              </a:rPr>
              <a:t>OpenGL </a:t>
            </a:r>
            <a:r>
              <a:rPr lang="en-US" dirty="0" err="1" smtClean="0">
                <a:solidFill>
                  <a:srgbClr val="000000"/>
                </a:solidFill>
                <a:latin typeface="Arial" pitchFamily="34" charset="0"/>
              </a:rPr>
              <a:t>ou</a:t>
            </a:r>
            <a:r>
              <a:rPr lang="en-US" dirty="0" smtClean="0">
                <a:solidFill>
                  <a:srgbClr val="000000"/>
                </a:solidFill>
                <a:latin typeface="Arial" pitchFamily="34" charset="0"/>
              </a:rPr>
              <a:t> DirectX</a:t>
            </a:r>
          </a:p>
          <a:p>
            <a:pPr>
              <a:lnSpc>
                <a:spcPct val="95000"/>
              </a:lnSpc>
              <a:buClr>
                <a:srgbClr val="000000"/>
              </a:buClr>
              <a:buSzPct val="100000"/>
            </a:pPr>
            <a:endParaRPr lang="en-US" dirty="0">
              <a:solidFill>
                <a:srgbClr val="000000"/>
              </a:solidFill>
              <a:latin typeface="Arial" pitchFamily="34" charset="0"/>
            </a:endParaRPr>
          </a:p>
        </p:txBody>
      </p:sp>
      <p:pic>
        <p:nvPicPr>
          <p:cNvPr id="8197"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297680" y="2215103"/>
            <a:ext cx="4709160" cy="3446145"/>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224205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ctrTitle"/>
          </p:nvPr>
        </p:nvSpPr>
        <p:spPr>
          <a:xfrm>
            <a:off x="954405" y="937280"/>
            <a:ext cx="8149590" cy="1051560"/>
          </a:xfrm>
        </p:spPr>
        <p:txBody>
          <a:bodyPr lIns="0" tIns="0" rIns="0" bIns="0" anchor="t"/>
          <a:lstStyle/>
          <a:p>
            <a:pPr>
              <a:lnSpc>
                <a:spcPct val="95000"/>
              </a:lnSpc>
            </a:pPr>
            <a:r>
              <a:rPr lang="en-US" dirty="0">
                <a:solidFill>
                  <a:srgbClr val="00B0F0"/>
                </a:solidFill>
                <a:latin typeface="Arial" pitchFamily="34" charset="0"/>
              </a:rPr>
              <a:t>Shading/Lighting Engine</a:t>
            </a:r>
          </a:p>
        </p:txBody>
      </p:sp>
      <p:sp>
        <p:nvSpPr>
          <p:cNvPr id="13316" name="Text Box 4"/>
          <p:cNvSpPr txBox="1">
            <a:spLocks noChangeArrowheads="1"/>
          </p:cNvSpPr>
          <p:nvPr/>
        </p:nvSpPr>
        <p:spPr bwMode="auto">
          <a:xfrm>
            <a:off x="251520" y="1916832"/>
            <a:ext cx="4752528" cy="49121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a:defRPr sz="2400">
                <a:solidFill>
                  <a:schemeClr val="tx1"/>
                </a:solidFill>
                <a:latin typeface="Times New Roman" pitchFamily="18" charset="0"/>
              </a:defRPr>
            </a:lvl1pPr>
            <a:lvl2pPr indent="-342900">
              <a:defRPr sz="2400">
                <a:solidFill>
                  <a:schemeClr val="tx1"/>
                </a:solidFill>
                <a:latin typeface="Times New Roman" pitchFamily="18" charset="0"/>
              </a:defRPr>
            </a:lvl2pPr>
            <a:lvl3pPr marL="857250" indent="-285750">
              <a:defRPr sz="2400">
                <a:solidFill>
                  <a:schemeClr val="tx1"/>
                </a:solidFill>
                <a:latin typeface="Times New Roman" pitchFamily="18" charset="0"/>
              </a:defRPr>
            </a:lvl3pPr>
            <a:lvl4pPr marL="1257300" indent="-228600">
              <a:defRPr sz="2400">
                <a:solidFill>
                  <a:schemeClr val="tx1"/>
                </a:solidFill>
                <a:latin typeface="Times New Roman" pitchFamily="18" charset="0"/>
              </a:defRPr>
            </a:lvl4pPr>
            <a:lvl5pPr marL="1714500" indent="-228600">
              <a:defRPr sz="2400">
                <a:solidFill>
                  <a:schemeClr val="tx1"/>
                </a:solidFill>
                <a:latin typeface="Times New Roman" pitchFamily="18" charset="0"/>
              </a:defRPr>
            </a:lvl5pPr>
            <a:lvl6pPr marL="2171700" indent="-228600" fontAlgn="base">
              <a:spcBef>
                <a:spcPct val="0"/>
              </a:spcBef>
              <a:spcAft>
                <a:spcPct val="0"/>
              </a:spcAft>
              <a:defRPr sz="2400">
                <a:solidFill>
                  <a:schemeClr val="tx1"/>
                </a:solidFill>
                <a:latin typeface="Times New Roman" pitchFamily="18" charset="0"/>
              </a:defRPr>
            </a:lvl6pPr>
            <a:lvl7pPr marL="2628900" indent="-228600" fontAlgn="base">
              <a:spcBef>
                <a:spcPct val="0"/>
              </a:spcBef>
              <a:spcAft>
                <a:spcPct val="0"/>
              </a:spcAft>
              <a:defRPr sz="2400">
                <a:solidFill>
                  <a:schemeClr val="tx1"/>
                </a:solidFill>
                <a:latin typeface="Times New Roman" pitchFamily="18" charset="0"/>
              </a:defRPr>
            </a:lvl7pPr>
            <a:lvl8pPr marL="3086100" indent="-228600" fontAlgn="base">
              <a:spcBef>
                <a:spcPct val="0"/>
              </a:spcBef>
              <a:spcAft>
                <a:spcPct val="0"/>
              </a:spcAft>
              <a:defRPr sz="2400">
                <a:solidFill>
                  <a:schemeClr val="tx1"/>
                </a:solidFill>
                <a:latin typeface="Times New Roman" pitchFamily="18" charset="0"/>
              </a:defRPr>
            </a:lvl8pPr>
            <a:lvl9pPr marL="3543300" indent="-228600" fontAlgn="base">
              <a:spcBef>
                <a:spcPct val="0"/>
              </a:spcBef>
              <a:spcAft>
                <a:spcPct val="0"/>
              </a:spcAft>
              <a:defRPr sz="2400">
                <a:solidFill>
                  <a:schemeClr val="tx1"/>
                </a:solidFill>
                <a:latin typeface="Times New Roman" pitchFamily="18" charset="0"/>
              </a:defRPr>
            </a:lvl9pPr>
          </a:lstStyle>
          <a:p>
            <a:pPr lvl="1">
              <a:lnSpc>
                <a:spcPct val="95000"/>
              </a:lnSpc>
              <a:buClr>
                <a:srgbClr val="000000"/>
              </a:buClr>
              <a:buSzPct val="100000"/>
              <a:buFontTx/>
              <a:buChar char="•"/>
            </a:pPr>
            <a:r>
              <a:rPr lang="pt-BR" dirty="0" smtClean="0">
                <a:solidFill>
                  <a:srgbClr val="000000"/>
                </a:solidFill>
                <a:latin typeface="Arial" pitchFamily="34" charset="0"/>
              </a:rPr>
              <a:t>Trabalha com a Render </a:t>
            </a:r>
            <a:r>
              <a:rPr lang="pt-BR" dirty="0" err="1" smtClean="0">
                <a:solidFill>
                  <a:srgbClr val="000000"/>
                </a:solidFill>
                <a:latin typeface="Arial" pitchFamily="34" charset="0"/>
              </a:rPr>
              <a:t>Engine</a:t>
            </a:r>
            <a:endParaRPr lang="en-US" dirty="0" smtClean="0">
              <a:solidFill>
                <a:srgbClr val="000000"/>
              </a:solidFill>
              <a:latin typeface="Arial" pitchFamily="34" charset="0"/>
            </a:endParaRPr>
          </a:p>
          <a:p>
            <a:pPr lvl="1">
              <a:lnSpc>
                <a:spcPct val="95000"/>
              </a:lnSpc>
              <a:buClr>
                <a:srgbClr val="000000"/>
              </a:buClr>
              <a:buSzPct val="100000"/>
              <a:buFontTx/>
              <a:buChar char="•"/>
            </a:pPr>
            <a:r>
              <a:rPr lang="en-US" dirty="0" err="1" smtClean="0">
                <a:solidFill>
                  <a:srgbClr val="000000"/>
                </a:solidFill>
                <a:latin typeface="Arial" pitchFamily="34" charset="0"/>
              </a:rPr>
              <a:t>Calcula</a:t>
            </a:r>
            <a:r>
              <a:rPr lang="en-US" dirty="0" smtClean="0">
                <a:solidFill>
                  <a:srgbClr val="000000"/>
                </a:solidFill>
                <a:latin typeface="Arial" pitchFamily="34" charset="0"/>
              </a:rPr>
              <a:t> </a:t>
            </a:r>
            <a:r>
              <a:rPr lang="en-US" dirty="0" err="1" smtClean="0">
                <a:solidFill>
                  <a:srgbClr val="000000"/>
                </a:solidFill>
                <a:latin typeface="Arial" pitchFamily="34" charset="0"/>
              </a:rPr>
              <a:t>Iluminação</a:t>
            </a:r>
            <a:r>
              <a:rPr lang="en-US" dirty="0" smtClean="0">
                <a:solidFill>
                  <a:srgbClr val="000000"/>
                </a:solidFill>
                <a:latin typeface="Arial" pitchFamily="34" charset="0"/>
              </a:rPr>
              <a:t>:</a:t>
            </a:r>
            <a:endParaRPr lang="en-US" dirty="0" smtClean="0"/>
          </a:p>
          <a:p>
            <a:pPr lvl="2">
              <a:lnSpc>
                <a:spcPct val="95000"/>
              </a:lnSpc>
              <a:buClr>
                <a:srgbClr val="000000"/>
              </a:buClr>
              <a:buSzPct val="100000"/>
              <a:buFontTx/>
              <a:buChar char="•"/>
            </a:pPr>
            <a:r>
              <a:rPr lang="pt-BR" dirty="0" err="1" smtClean="0">
                <a:solidFill>
                  <a:srgbClr val="000000"/>
                </a:solidFill>
                <a:latin typeface="Arial" pitchFamily="34" charset="0"/>
              </a:rPr>
              <a:t>Point</a:t>
            </a:r>
            <a:r>
              <a:rPr lang="pt-BR" dirty="0" smtClean="0">
                <a:solidFill>
                  <a:srgbClr val="000000"/>
                </a:solidFill>
                <a:latin typeface="Arial" pitchFamily="34" charset="0"/>
              </a:rPr>
              <a:t>, </a:t>
            </a:r>
            <a:r>
              <a:rPr lang="pt-BR" dirty="0" err="1" smtClean="0">
                <a:solidFill>
                  <a:srgbClr val="000000"/>
                </a:solidFill>
                <a:latin typeface="Arial" pitchFamily="34" charset="0"/>
              </a:rPr>
              <a:t>Direction</a:t>
            </a:r>
            <a:r>
              <a:rPr lang="pt-BR" dirty="0" smtClean="0">
                <a:solidFill>
                  <a:srgbClr val="000000"/>
                </a:solidFill>
                <a:latin typeface="Arial" pitchFamily="34" charset="0"/>
              </a:rPr>
              <a:t>, Spot ...</a:t>
            </a:r>
          </a:p>
          <a:p>
            <a:pPr lvl="2">
              <a:lnSpc>
                <a:spcPct val="95000"/>
              </a:lnSpc>
              <a:buClr>
                <a:srgbClr val="000000"/>
              </a:buClr>
              <a:buSzPct val="100000"/>
              <a:buFontTx/>
              <a:buChar char="•"/>
            </a:pPr>
            <a:r>
              <a:rPr lang="pt-BR" dirty="0" err="1" smtClean="0">
                <a:solidFill>
                  <a:srgbClr val="000000"/>
                </a:solidFill>
                <a:latin typeface="Arial" pitchFamily="34" charset="0"/>
              </a:rPr>
              <a:t>Phong</a:t>
            </a:r>
            <a:r>
              <a:rPr lang="pt-BR" dirty="0" smtClean="0">
                <a:solidFill>
                  <a:srgbClr val="000000"/>
                </a:solidFill>
                <a:latin typeface="Arial" pitchFamily="34" charset="0"/>
              </a:rPr>
              <a:t> </a:t>
            </a:r>
            <a:r>
              <a:rPr lang="pt-BR" dirty="0" err="1" smtClean="0">
                <a:solidFill>
                  <a:srgbClr val="000000"/>
                </a:solidFill>
                <a:latin typeface="Arial" pitchFamily="34" charset="0"/>
              </a:rPr>
              <a:t>Shading</a:t>
            </a:r>
            <a:endParaRPr lang="en-US" dirty="0" smtClean="0">
              <a:solidFill>
                <a:srgbClr val="000000"/>
              </a:solidFill>
              <a:latin typeface="Arial" pitchFamily="34" charset="0"/>
            </a:endParaRPr>
          </a:p>
          <a:p>
            <a:pPr lvl="1">
              <a:lnSpc>
                <a:spcPct val="95000"/>
              </a:lnSpc>
              <a:buClr>
                <a:srgbClr val="000000"/>
              </a:buClr>
              <a:buSzPct val="100000"/>
              <a:buFontTx/>
              <a:buChar char="•"/>
            </a:pPr>
            <a:r>
              <a:rPr lang="en-US" dirty="0" err="1" smtClean="0">
                <a:solidFill>
                  <a:srgbClr val="000000"/>
                </a:solidFill>
                <a:latin typeface="Arial" pitchFamily="34" charset="0"/>
              </a:rPr>
              <a:t>Calcula</a:t>
            </a:r>
            <a:r>
              <a:rPr lang="en-US" dirty="0" smtClean="0">
                <a:solidFill>
                  <a:srgbClr val="000000"/>
                </a:solidFill>
                <a:latin typeface="Arial" pitchFamily="34" charset="0"/>
              </a:rPr>
              <a:t> </a:t>
            </a:r>
            <a:r>
              <a:rPr lang="en-US" dirty="0" err="1" smtClean="0">
                <a:solidFill>
                  <a:srgbClr val="000000"/>
                </a:solidFill>
                <a:latin typeface="Arial" pitchFamily="34" charset="0"/>
              </a:rPr>
              <a:t>efeitos</a:t>
            </a:r>
            <a:r>
              <a:rPr lang="en-US" dirty="0" smtClean="0">
                <a:solidFill>
                  <a:srgbClr val="000000"/>
                </a:solidFill>
                <a:latin typeface="Arial" pitchFamily="34" charset="0"/>
              </a:rPr>
              <a:t> </a:t>
            </a:r>
            <a:r>
              <a:rPr lang="en-US" dirty="0" err="1" smtClean="0">
                <a:solidFill>
                  <a:srgbClr val="000000"/>
                </a:solidFill>
                <a:latin typeface="Arial" pitchFamily="34" charset="0"/>
              </a:rPr>
              <a:t>especiais</a:t>
            </a:r>
            <a:r>
              <a:rPr lang="en-US" dirty="0" smtClean="0">
                <a:solidFill>
                  <a:srgbClr val="000000"/>
                </a:solidFill>
                <a:latin typeface="Arial" pitchFamily="34" charset="0"/>
              </a:rPr>
              <a:t>:</a:t>
            </a:r>
            <a:endParaRPr lang="en-US" dirty="0"/>
          </a:p>
          <a:p>
            <a:pPr lvl="2">
              <a:lnSpc>
                <a:spcPct val="95000"/>
              </a:lnSpc>
              <a:buClr>
                <a:srgbClr val="000000"/>
              </a:buClr>
              <a:buSzPct val="80000"/>
              <a:buFont typeface="Courier New" pitchFamily="49" charset="0"/>
              <a:buChar char="o"/>
            </a:pPr>
            <a:r>
              <a:rPr lang="en-US" dirty="0" err="1" smtClean="0">
                <a:solidFill>
                  <a:srgbClr val="000000"/>
                </a:solidFill>
                <a:latin typeface="Arial" pitchFamily="34" charset="0"/>
              </a:rPr>
              <a:t>Sombras</a:t>
            </a:r>
            <a:endParaRPr lang="en-US" dirty="0" smtClean="0">
              <a:solidFill>
                <a:srgbClr val="000000"/>
              </a:solidFill>
              <a:latin typeface="Arial" pitchFamily="34" charset="0"/>
            </a:endParaRPr>
          </a:p>
          <a:p>
            <a:pPr lvl="3">
              <a:lnSpc>
                <a:spcPct val="95000"/>
              </a:lnSpc>
              <a:buClr>
                <a:srgbClr val="000000"/>
              </a:buClr>
              <a:buSzPct val="80000"/>
              <a:buFont typeface="Courier New" pitchFamily="49" charset="0"/>
              <a:buChar char="o"/>
            </a:pPr>
            <a:r>
              <a:rPr lang="pt-BR" dirty="0" err="1" smtClean="0">
                <a:solidFill>
                  <a:srgbClr val="000000"/>
                </a:solidFill>
                <a:latin typeface="Arial" pitchFamily="34" charset="0"/>
              </a:rPr>
              <a:t>Shadow</a:t>
            </a:r>
            <a:r>
              <a:rPr lang="pt-BR" dirty="0" smtClean="0">
                <a:solidFill>
                  <a:srgbClr val="000000"/>
                </a:solidFill>
                <a:latin typeface="Arial" pitchFamily="34" charset="0"/>
              </a:rPr>
              <a:t> </a:t>
            </a:r>
            <a:r>
              <a:rPr lang="pt-BR" dirty="0" err="1" smtClean="0">
                <a:solidFill>
                  <a:srgbClr val="000000"/>
                </a:solidFill>
                <a:latin typeface="Arial" pitchFamily="34" charset="0"/>
              </a:rPr>
              <a:t>Mapping</a:t>
            </a:r>
            <a:endParaRPr lang="pt-BR" dirty="0" smtClean="0">
              <a:solidFill>
                <a:srgbClr val="000000"/>
              </a:solidFill>
              <a:latin typeface="Arial" pitchFamily="34" charset="0"/>
            </a:endParaRPr>
          </a:p>
          <a:p>
            <a:pPr lvl="3">
              <a:lnSpc>
                <a:spcPct val="95000"/>
              </a:lnSpc>
              <a:buClr>
                <a:srgbClr val="000000"/>
              </a:buClr>
              <a:buSzPct val="80000"/>
              <a:buFont typeface="Courier New" pitchFamily="49" charset="0"/>
              <a:buChar char="o"/>
            </a:pPr>
            <a:r>
              <a:rPr lang="pt-BR" dirty="0" smtClean="0">
                <a:solidFill>
                  <a:srgbClr val="000000"/>
                </a:solidFill>
                <a:latin typeface="Arial" pitchFamily="34" charset="0"/>
              </a:rPr>
              <a:t>CSM – VSM ...</a:t>
            </a:r>
            <a:endParaRPr lang="en-US" dirty="0"/>
          </a:p>
          <a:p>
            <a:pPr lvl="2">
              <a:lnSpc>
                <a:spcPct val="95000"/>
              </a:lnSpc>
              <a:buClr>
                <a:srgbClr val="000000"/>
              </a:buClr>
              <a:buSzPct val="80000"/>
              <a:buFont typeface="Courier New" pitchFamily="49" charset="0"/>
              <a:buChar char="o"/>
            </a:pPr>
            <a:r>
              <a:rPr lang="en-US" dirty="0">
                <a:solidFill>
                  <a:srgbClr val="000000"/>
                </a:solidFill>
                <a:latin typeface="Arial" pitchFamily="34" charset="0"/>
              </a:rPr>
              <a:t>Normal Maps</a:t>
            </a:r>
            <a:endParaRPr lang="en-US" dirty="0"/>
          </a:p>
          <a:p>
            <a:pPr lvl="2">
              <a:lnSpc>
                <a:spcPct val="95000"/>
              </a:lnSpc>
              <a:buClr>
                <a:srgbClr val="000000"/>
              </a:buClr>
              <a:buSzPct val="80000"/>
              <a:buFont typeface="Courier New" pitchFamily="49" charset="0"/>
              <a:buChar char="o"/>
            </a:pPr>
            <a:r>
              <a:rPr lang="en-US" dirty="0" err="1" smtClean="0">
                <a:solidFill>
                  <a:srgbClr val="000000"/>
                </a:solidFill>
                <a:latin typeface="Arial" pitchFamily="34" charset="0"/>
              </a:rPr>
              <a:t>Partículas</a:t>
            </a:r>
            <a:endParaRPr lang="en-US" dirty="0"/>
          </a:p>
          <a:p>
            <a:pPr lvl="2">
              <a:lnSpc>
                <a:spcPct val="95000"/>
              </a:lnSpc>
              <a:buClr>
                <a:srgbClr val="000000"/>
              </a:buClr>
              <a:buSzPct val="80000"/>
              <a:buFont typeface="Courier New" pitchFamily="49" charset="0"/>
              <a:buChar char="o"/>
            </a:pPr>
            <a:r>
              <a:rPr lang="en-US" dirty="0" err="1" smtClean="0">
                <a:solidFill>
                  <a:srgbClr val="000000"/>
                </a:solidFill>
                <a:latin typeface="Arial" pitchFamily="34" charset="0"/>
              </a:rPr>
              <a:t>Outros</a:t>
            </a:r>
            <a:r>
              <a:rPr lang="en-US" dirty="0" smtClean="0">
                <a:solidFill>
                  <a:srgbClr val="000000"/>
                </a:solidFill>
                <a:latin typeface="Arial" pitchFamily="34" charset="0"/>
              </a:rPr>
              <a:t>...</a:t>
            </a:r>
            <a:endParaRPr lang="en-US" dirty="0"/>
          </a:p>
          <a:p>
            <a:pPr lvl="1">
              <a:lnSpc>
                <a:spcPct val="95000"/>
              </a:lnSpc>
              <a:buClr>
                <a:srgbClr val="000000"/>
              </a:buClr>
              <a:buSzPct val="100000"/>
              <a:buFontTx/>
              <a:buChar char="•"/>
            </a:pPr>
            <a:r>
              <a:rPr lang="en-US" dirty="0" err="1" smtClean="0">
                <a:solidFill>
                  <a:srgbClr val="000000"/>
                </a:solidFill>
                <a:latin typeface="Arial" pitchFamily="34" charset="0"/>
              </a:rPr>
              <a:t>Aplicado</a:t>
            </a:r>
            <a:r>
              <a:rPr lang="en-US" dirty="0" smtClean="0">
                <a:solidFill>
                  <a:srgbClr val="000000"/>
                </a:solidFill>
                <a:latin typeface="Arial" pitchFamily="34" charset="0"/>
              </a:rPr>
              <a:t> </a:t>
            </a:r>
            <a:r>
              <a:rPr lang="en-US" dirty="0" err="1" smtClean="0">
                <a:solidFill>
                  <a:srgbClr val="000000"/>
                </a:solidFill>
                <a:latin typeface="Arial" pitchFamily="34" charset="0"/>
              </a:rPr>
              <a:t>aos</a:t>
            </a:r>
            <a:r>
              <a:rPr lang="en-US" dirty="0" smtClean="0">
                <a:solidFill>
                  <a:srgbClr val="000000"/>
                </a:solidFill>
                <a:latin typeface="Arial" pitchFamily="34" charset="0"/>
              </a:rPr>
              <a:t> </a:t>
            </a:r>
            <a:r>
              <a:rPr lang="en-US" dirty="0" err="1" smtClean="0">
                <a:solidFill>
                  <a:srgbClr val="000000"/>
                </a:solidFill>
                <a:latin typeface="Arial" pitchFamily="34" charset="0"/>
              </a:rPr>
              <a:t>objetos</a:t>
            </a:r>
            <a:r>
              <a:rPr lang="en-US" dirty="0" smtClean="0">
                <a:solidFill>
                  <a:srgbClr val="000000"/>
                </a:solidFill>
                <a:latin typeface="Arial" pitchFamily="34" charset="0"/>
              </a:rPr>
              <a:t> </a:t>
            </a:r>
            <a:r>
              <a:rPr lang="en-US" dirty="0" err="1" smtClean="0">
                <a:solidFill>
                  <a:srgbClr val="000000"/>
                </a:solidFill>
                <a:latin typeface="Arial" pitchFamily="34" charset="0"/>
              </a:rPr>
              <a:t>pelo</a:t>
            </a:r>
            <a:r>
              <a:rPr lang="en-US" dirty="0" smtClean="0">
                <a:solidFill>
                  <a:srgbClr val="000000"/>
                </a:solidFill>
                <a:latin typeface="Arial" pitchFamily="34" charset="0"/>
              </a:rPr>
              <a:t> </a:t>
            </a:r>
            <a:r>
              <a:rPr lang="en-US" dirty="0" err="1" smtClean="0">
                <a:solidFill>
                  <a:srgbClr val="000000"/>
                </a:solidFill>
                <a:latin typeface="Arial" pitchFamily="34" charset="0"/>
              </a:rPr>
              <a:t>Renderizador</a:t>
            </a:r>
            <a:r>
              <a:rPr lang="en-US" dirty="0" smtClean="0">
                <a:solidFill>
                  <a:srgbClr val="000000"/>
                </a:solidFill>
                <a:latin typeface="Arial" pitchFamily="34" charset="0"/>
              </a:rPr>
              <a:t> a </a:t>
            </a:r>
            <a:r>
              <a:rPr lang="en-US" dirty="0" err="1" smtClean="0">
                <a:solidFill>
                  <a:srgbClr val="000000"/>
                </a:solidFill>
                <a:latin typeface="Arial" pitchFamily="34" charset="0"/>
              </a:rPr>
              <a:t>partir</a:t>
            </a:r>
            <a:r>
              <a:rPr lang="en-US" dirty="0" smtClean="0">
                <a:solidFill>
                  <a:srgbClr val="000000"/>
                </a:solidFill>
                <a:latin typeface="Arial" pitchFamily="34" charset="0"/>
              </a:rPr>
              <a:t> de </a:t>
            </a:r>
            <a:r>
              <a:rPr lang="en-US" dirty="0" err="1" smtClean="0">
                <a:solidFill>
                  <a:srgbClr val="000000"/>
                </a:solidFill>
                <a:latin typeface="Arial" pitchFamily="34" charset="0"/>
              </a:rPr>
              <a:t>informações</a:t>
            </a:r>
            <a:r>
              <a:rPr lang="en-US" dirty="0" smtClean="0">
                <a:solidFill>
                  <a:srgbClr val="000000"/>
                </a:solidFill>
                <a:latin typeface="Arial" pitchFamily="34" charset="0"/>
              </a:rPr>
              <a:t> do </a:t>
            </a:r>
            <a:r>
              <a:rPr lang="en-US" dirty="0" err="1" smtClean="0">
                <a:solidFill>
                  <a:srgbClr val="000000"/>
                </a:solidFill>
                <a:latin typeface="Arial" pitchFamily="34" charset="0"/>
              </a:rPr>
              <a:t>Grafo</a:t>
            </a:r>
            <a:r>
              <a:rPr lang="en-US" dirty="0" smtClean="0">
                <a:solidFill>
                  <a:srgbClr val="000000"/>
                </a:solidFill>
                <a:latin typeface="Arial" pitchFamily="34" charset="0"/>
              </a:rPr>
              <a:t> de </a:t>
            </a:r>
            <a:r>
              <a:rPr lang="en-US" dirty="0" err="1" smtClean="0">
                <a:solidFill>
                  <a:srgbClr val="000000"/>
                </a:solidFill>
                <a:latin typeface="Arial" pitchFamily="34" charset="0"/>
              </a:rPr>
              <a:t>cena</a:t>
            </a:r>
            <a:endParaRPr lang="en-US" dirty="0">
              <a:solidFill>
                <a:srgbClr val="000000"/>
              </a:solidFill>
              <a:latin typeface="Arial" pitchFamily="34" charset="0"/>
            </a:endParaRPr>
          </a:p>
        </p:txBody>
      </p:sp>
      <p:pic>
        <p:nvPicPr>
          <p:cNvPr id="13317"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220072" y="4222670"/>
            <a:ext cx="3580448" cy="2686050"/>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pic>
        <p:nvPicPr>
          <p:cNvPr id="13318" name="Picture 6"/>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868144" y="1700808"/>
            <a:ext cx="2534603" cy="2584609"/>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8270720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ctrTitle"/>
          </p:nvPr>
        </p:nvSpPr>
        <p:spPr>
          <a:xfrm>
            <a:off x="755576" y="1052736"/>
            <a:ext cx="8149590" cy="1051560"/>
          </a:xfrm>
        </p:spPr>
        <p:txBody>
          <a:bodyPr lIns="0" tIns="0" rIns="0" bIns="0" anchor="t"/>
          <a:lstStyle/>
          <a:p>
            <a:pPr>
              <a:lnSpc>
                <a:spcPct val="95000"/>
              </a:lnSpc>
            </a:pPr>
            <a:r>
              <a:rPr lang="en-US" dirty="0">
                <a:solidFill>
                  <a:srgbClr val="00B0F0"/>
                </a:solidFill>
                <a:latin typeface="Arial" pitchFamily="34" charset="0"/>
              </a:rPr>
              <a:t>Collision Detection Engine</a:t>
            </a:r>
          </a:p>
        </p:txBody>
      </p:sp>
      <p:sp>
        <p:nvSpPr>
          <p:cNvPr id="9220" name="Text Box 4"/>
          <p:cNvSpPr txBox="1">
            <a:spLocks noChangeArrowheads="1"/>
          </p:cNvSpPr>
          <p:nvPr/>
        </p:nvSpPr>
        <p:spPr bwMode="auto">
          <a:xfrm>
            <a:off x="251520" y="1844824"/>
            <a:ext cx="8149590" cy="55407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imes New Roman" pitchFamily="18" charset="0"/>
              </a:defRPr>
            </a:lvl1pPr>
            <a:lvl2pPr indent="-342900">
              <a:defRPr sz="2400">
                <a:solidFill>
                  <a:schemeClr val="tx1"/>
                </a:solidFill>
                <a:latin typeface="Times New Roman" pitchFamily="18" charset="0"/>
              </a:defRPr>
            </a:lvl2pPr>
            <a:lvl3pPr marL="857250" indent="-285750">
              <a:defRPr sz="2400">
                <a:solidFill>
                  <a:schemeClr val="tx1"/>
                </a:solidFill>
                <a:latin typeface="Times New Roman" pitchFamily="18" charset="0"/>
              </a:defRPr>
            </a:lvl3pPr>
            <a:lvl4pPr marL="1257300" indent="-228600">
              <a:defRPr sz="2400">
                <a:solidFill>
                  <a:schemeClr val="tx1"/>
                </a:solidFill>
                <a:latin typeface="Times New Roman" pitchFamily="18" charset="0"/>
              </a:defRPr>
            </a:lvl4pPr>
            <a:lvl5pPr marL="1714500" indent="-228600">
              <a:defRPr sz="2400">
                <a:solidFill>
                  <a:schemeClr val="tx1"/>
                </a:solidFill>
                <a:latin typeface="Times New Roman" pitchFamily="18" charset="0"/>
              </a:defRPr>
            </a:lvl5pPr>
            <a:lvl6pPr marL="2171700" indent="-228600" fontAlgn="base">
              <a:spcBef>
                <a:spcPct val="0"/>
              </a:spcBef>
              <a:spcAft>
                <a:spcPct val="0"/>
              </a:spcAft>
              <a:defRPr sz="2400">
                <a:solidFill>
                  <a:schemeClr val="tx1"/>
                </a:solidFill>
                <a:latin typeface="Times New Roman" pitchFamily="18" charset="0"/>
              </a:defRPr>
            </a:lvl6pPr>
            <a:lvl7pPr marL="2628900" indent="-228600" fontAlgn="base">
              <a:spcBef>
                <a:spcPct val="0"/>
              </a:spcBef>
              <a:spcAft>
                <a:spcPct val="0"/>
              </a:spcAft>
              <a:defRPr sz="2400">
                <a:solidFill>
                  <a:schemeClr val="tx1"/>
                </a:solidFill>
                <a:latin typeface="Times New Roman" pitchFamily="18" charset="0"/>
              </a:defRPr>
            </a:lvl7pPr>
            <a:lvl8pPr marL="3086100" indent="-228600" fontAlgn="base">
              <a:spcBef>
                <a:spcPct val="0"/>
              </a:spcBef>
              <a:spcAft>
                <a:spcPct val="0"/>
              </a:spcAft>
              <a:defRPr sz="2400">
                <a:solidFill>
                  <a:schemeClr val="tx1"/>
                </a:solidFill>
                <a:latin typeface="Times New Roman" pitchFamily="18" charset="0"/>
              </a:defRPr>
            </a:lvl8pPr>
            <a:lvl9pPr marL="3543300" indent="-228600" fontAlgn="base">
              <a:spcBef>
                <a:spcPct val="0"/>
              </a:spcBef>
              <a:spcAft>
                <a:spcPct val="0"/>
              </a:spcAft>
              <a:defRPr sz="2400">
                <a:solidFill>
                  <a:schemeClr val="tx1"/>
                </a:solidFill>
                <a:latin typeface="Times New Roman" pitchFamily="18" charset="0"/>
              </a:defRPr>
            </a:lvl9pPr>
          </a:lstStyle>
          <a:p>
            <a:pPr lvl="1">
              <a:lnSpc>
                <a:spcPct val="95000"/>
              </a:lnSpc>
              <a:buClr>
                <a:srgbClr val="000000"/>
              </a:buClr>
              <a:buSzPct val="100000"/>
              <a:buFontTx/>
              <a:buChar char="•"/>
            </a:pPr>
            <a:r>
              <a:rPr lang="pt-BR" sz="3200" dirty="0" smtClean="0">
                <a:solidFill>
                  <a:srgbClr val="000000"/>
                </a:solidFill>
                <a:latin typeface="Arial" pitchFamily="34" charset="0"/>
              </a:rPr>
              <a:t>Intersecção entre sólidos</a:t>
            </a:r>
            <a:endParaRPr lang="pt-BR" dirty="0" smtClean="0"/>
          </a:p>
          <a:p>
            <a:pPr lvl="2">
              <a:lnSpc>
                <a:spcPct val="95000"/>
              </a:lnSpc>
              <a:buClr>
                <a:srgbClr val="000000"/>
              </a:buClr>
              <a:buSzPct val="80000"/>
              <a:buFont typeface="Courier New" pitchFamily="49" charset="0"/>
              <a:buChar char="o"/>
            </a:pPr>
            <a:r>
              <a:rPr lang="pt-BR" sz="2100" dirty="0" smtClean="0">
                <a:solidFill>
                  <a:srgbClr val="000000"/>
                </a:solidFill>
                <a:latin typeface="Arial" pitchFamily="34" charset="0"/>
              </a:rPr>
              <a:t>Esferas</a:t>
            </a:r>
            <a:endParaRPr lang="pt-BR" dirty="0" smtClean="0"/>
          </a:p>
          <a:p>
            <a:pPr lvl="2">
              <a:lnSpc>
                <a:spcPct val="95000"/>
              </a:lnSpc>
              <a:buClr>
                <a:srgbClr val="000000"/>
              </a:buClr>
              <a:buSzPct val="80000"/>
              <a:buFont typeface="Courier New" pitchFamily="49" charset="0"/>
              <a:buChar char="o"/>
            </a:pPr>
            <a:r>
              <a:rPr lang="pt-BR" sz="2100" dirty="0" smtClean="0">
                <a:solidFill>
                  <a:srgbClr val="000000"/>
                </a:solidFill>
                <a:latin typeface="Arial" pitchFamily="34" charset="0"/>
              </a:rPr>
              <a:t>Planos</a:t>
            </a:r>
            <a:endParaRPr lang="pt-BR" dirty="0" smtClean="0"/>
          </a:p>
          <a:p>
            <a:pPr lvl="2">
              <a:lnSpc>
                <a:spcPct val="95000"/>
              </a:lnSpc>
              <a:buClr>
                <a:srgbClr val="000000"/>
              </a:buClr>
              <a:buSzPct val="80000"/>
              <a:buFont typeface="Courier New" pitchFamily="49" charset="0"/>
              <a:buChar char="o"/>
            </a:pPr>
            <a:r>
              <a:rPr lang="pt-BR" sz="2100" dirty="0" smtClean="0">
                <a:solidFill>
                  <a:srgbClr val="000000"/>
                </a:solidFill>
                <a:latin typeface="Arial" pitchFamily="34" charset="0"/>
              </a:rPr>
              <a:t>Cilindros</a:t>
            </a:r>
            <a:endParaRPr lang="pt-BR" dirty="0" smtClean="0"/>
          </a:p>
          <a:p>
            <a:pPr lvl="2">
              <a:lnSpc>
                <a:spcPct val="95000"/>
              </a:lnSpc>
              <a:buClr>
                <a:srgbClr val="000000"/>
              </a:buClr>
              <a:buSzPct val="80000"/>
              <a:buFont typeface="Courier New" pitchFamily="49" charset="0"/>
              <a:buChar char="o"/>
            </a:pPr>
            <a:r>
              <a:rPr lang="pt-BR" sz="2100" dirty="0" err="1" smtClean="0">
                <a:solidFill>
                  <a:srgbClr val="000000"/>
                </a:solidFill>
                <a:latin typeface="Arial" pitchFamily="34" charset="0"/>
              </a:rPr>
              <a:t>Poligonos</a:t>
            </a:r>
            <a:endParaRPr lang="pt-BR" sz="2100" dirty="0" smtClean="0">
              <a:solidFill>
                <a:srgbClr val="000000"/>
              </a:solidFill>
              <a:latin typeface="Arial" pitchFamily="34" charset="0"/>
            </a:endParaRPr>
          </a:p>
          <a:p>
            <a:pPr lvl="2">
              <a:lnSpc>
                <a:spcPct val="95000"/>
              </a:lnSpc>
              <a:buClr>
                <a:srgbClr val="000000"/>
              </a:buClr>
              <a:buSzPct val="80000"/>
              <a:buFont typeface="Courier New" pitchFamily="49" charset="0"/>
              <a:buChar char="o"/>
            </a:pPr>
            <a:r>
              <a:rPr lang="pt-BR" sz="2100" dirty="0" err="1" smtClean="0">
                <a:solidFill>
                  <a:srgbClr val="000000"/>
                </a:solidFill>
                <a:latin typeface="Arial" pitchFamily="34" charset="0"/>
              </a:rPr>
              <a:t>Triangle</a:t>
            </a:r>
            <a:r>
              <a:rPr lang="pt-BR" sz="2100" dirty="0" smtClean="0">
                <a:solidFill>
                  <a:srgbClr val="000000"/>
                </a:solidFill>
                <a:latin typeface="Arial" pitchFamily="34" charset="0"/>
              </a:rPr>
              <a:t> </a:t>
            </a:r>
            <a:r>
              <a:rPr lang="pt-BR" sz="2100" dirty="0" err="1" smtClean="0">
                <a:solidFill>
                  <a:srgbClr val="000000"/>
                </a:solidFill>
                <a:latin typeface="Arial" pitchFamily="34" charset="0"/>
              </a:rPr>
              <a:t>Meshes</a:t>
            </a:r>
            <a:endParaRPr lang="pt-BR" sz="2100" dirty="0" smtClean="0">
              <a:solidFill>
                <a:srgbClr val="000000"/>
              </a:solidFill>
              <a:latin typeface="Arial" pitchFamily="34" charset="0"/>
            </a:endParaRPr>
          </a:p>
          <a:p>
            <a:pPr lvl="2">
              <a:lnSpc>
                <a:spcPct val="95000"/>
              </a:lnSpc>
              <a:buClr>
                <a:srgbClr val="000000"/>
              </a:buClr>
              <a:buSzPct val="80000"/>
              <a:buFont typeface="Courier New" pitchFamily="49" charset="0"/>
              <a:buChar char="o"/>
            </a:pPr>
            <a:r>
              <a:rPr lang="pt-BR" sz="2100" dirty="0" err="1" smtClean="0">
                <a:solidFill>
                  <a:srgbClr val="000000"/>
                </a:solidFill>
                <a:latin typeface="Arial" pitchFamily="34" charset="0"/>
              </a:rPr>
              <a:t>Characters</a:t>
            </a:r>
            <a:endParaRPr lang="pt-BR" sz="2100" dirty="0" smtClean="0">
              <a:solidFill>
                <a:srgbClr val="000000"/>
              </a:solidFill>
              <a:latin typeface="Arial" pitchFamily="34" charset="0"/>
            </a:endParaRPr>
          </a:p>
          <a:p>
            <a:pPr lvl="2">
              <a:lnSpc>
                <a:spcPct val="95000"/>
              </a:lnSpc>
              <a:buClr>
                <a:srgbClr val="000000"/>
              </a:buClr>
              <a:buSzPct val="80000"/>
              <a:buFont typeface="Courier New" pitchFamily="49" charset="0"/>
              <a:buChar char="o"/>
            </a:pPr>
            <a:r>
              <a:rPr lang="pt-BR" sz="2100" dirty="0" err="1" smtClean="0">
                <a:solidFill>
                  <a:srgbClr val="000000"/>
                </a:solidFill>
                <a:latin typeface="Arial" pitchFamily="34" charset="0"/>
              </a:rPr>
              <a:t>Custom</a:t>
            </a:r>
            <a:r>
              <a:rPr lang="pt-BR" sz="2100" dirty="0" smtClean="0">
                <a:solidFill>
                  <a:srgbClr val="000000"/>
                </a:solidFill>
                <a:latin typeface="Arial" pitchFamily="34" charset="0"/>
              </a:rPr>
              <a:t> </a:t>
            </a:r>
            <a:r>
              <a:rPr lang="pt-BR" sz="2100" dirty="0" err="1" smtClean="0">
                <a:solidFill>
                  <a:srgbClr val="000000"/>
                </a:solidFill>
                <a:latin typeface="Arial" pitchFamily="34" charset="0"/>
              </a:rPr>
              <a:t>Objects</a:t>
            </a:r>
            <a:endParaRPr lang="pt-BR" dirty="0" smtClean="0"/>
          </a:p>
          <a:p>
            <a:pPr lvl="1">
              <a:lnSpc>
                <a:spcPct val="95000"/>
              </a:lnSpc>
              <a:buClr>
                <a:srgbClr val="000000"/>
              </a:buClr>
              <a:buSzPct val="100000"/>
              <a:buFontTx/>
              <a:buChar char="•"/>
            </a:pPr>
            <a:r>
              <a:rPr lang="pt-BR" sz="3200" dirty="0" smtClean="0">
                <a:solidFill>
                  <a:srgbClr val="000000"/>
                </a:solidFill>
                <a:latin typeface="Arial" pitchFamily="34" charset="0"/>
              </a:rPr>
              <a:t>Resposta à Colisão</a:t>
            </a:r>
            <a:endParaRPr lang="pt-BR" dirty="0" smtClean="0"/>
          </a:p>
          <a:p>
            <a:pPr lvl="2">
              <a:lnSpc>
                <a:spcPct val="95000"/>
              </a:lnSpc>
              <a:buClr>
                <a:srgbClr val="000000"/>
              </a:buClr>
              <a:buSzPct val="80000"/>
              <a:buFont typeface="Courier New" pitchFamily="49" charset="0"/>
              <a:buChar char="o"/>
            </a:pPr>
            <a:r>
              <a:rPr lang="pt-BR" sz="2100" dirty="0" smtClean="0">
                <a:solidFill>
                  <a:srgbClr val="000000"/>
                </a:solidFill>
                <a:latin typeface="Arial" pitchFamily="34" charset="0"/>
              </a:rPr>
              <a:t>Eventos</a:t>
            </a:r>
          </a:p>
          <a:p>
            <a:pPr lvl="2">
              <a:lnSpc>
                <a:spcPct val="95000"/>
              </a:lnSpc>
              <a:buClr>
                <a:srgbClr val="000000"/>
              </a:buClr>
              <a:buSzPct val="80000"/>
              <a:buFont typeface="Courier New" pitchFamily="49" charset="0"/>
              <a:buChar char="o"/>
            </a:pPr>
            <a:r>
              <a:rPr lang="pt-BR" sz="2100" dirty="0" smtClean="0">
                <a:solidFill>
                  <a:srgbClr val="000000"/>
                </a:solidFill>
                <a:latin typeface="Arial" pitchFamily="34" charset="0"/>
              </a:rPr>
              <a:t>Física Newtoniana</a:t>
            </a:r>
          </a:p>
          <a:p>
            <a:pPr lvl="2">
              <a:lnSpc>
                <a:spcPct val="95000"/>
              </a:lnSpc>
              <a:buClr>
                <a:srgbClr val="000000"/>
              </a:buClr>
              <a:buSzPct val="80000"/>
              <a:buFont typeface="Courier New" pitchFamily="49" charset="0"/>
              <a:buChar char="o"/>
            </a:pPr>
            <a:r>
              <a:rPr lang="pt-BR" sz="2100" dirty="0" smtClean="0">
                <a:solidFill>
                  <a:srgbClr val="FF0000"/>
                </a:solidFill>
                <a:latin typeface="Arial" pitchFamily="34" charset="0"/>
              </a:rPr>
              <a:t>Alta complexidade Computacional</a:t>
            </a:r>
          </a:p>
          <a:p>
            <a:pPr lvl="3">
              <a:lnSpc>
                <a:spcPct val="95000"/>
              </a:lnSpc>
              <a:buClr>
                <a:srgbClr val="000000"/>
              </a:buClr>
              <a:buSzPct val="80000"/>
              <a:buFont typeface="Courier New" pitchFamily="49" charset="0"/>
              <a:buChar char="o"/>
            </a:pPr>
            <a:r>
              <a:rPr lang="pt-BR" sz="2100" dirty="0" smtClean="0">
                <a:solidFill>
                  <a:srgbClr val="000000"/>
                </a:solidFill>
                <a:latin typeface="Arial" pitchFamily="34" charset="0"/>
              </a:rPr>
              <a:t>Divisão Espacial</a:t>
            </a:r>
          </a:p>
          <a:p>
            <a:pPr lvl="4">
              <a:lnSpc>
                <a:spcPct val="95000"/>
              </a:lnSpc>
              <a:buClr>
                <a:srgbClr val="000000"/>
              </a:buClr>
              <a:buSzPct val="80000"/>
              <a:buFont typeface="Courier New" pitchFamily="49" charset="0"/>
              <a:buChar char="o"/>
            </a:pPr>
            <a:r>
              <a:rPr lang="pt-BR" sz="2100" dirty="0" err="1" smtClean="0">
                <a:solidFill>
                  <a:srgbClr val="000000"/>
                </a:solidFill>
                <a:latin typeface="Arial" pitchFamily="34" charset="0"/>
              </a:rPr>
              <a:t>Octree</a:t>
            </a:r>
            <a:endParaRPr lang="pt-BR" sz="2100" dirty="0" smtClean="0">
              <a:solidFill>
                <a:srgbClr val="000000"/>
              </a:solidFill>
              <a:latin typeface="Arial" pitchFamily="34" charset="0"/>
            </a:endParaRPr>
          </a:p>
          <a:p>
            <a:pPr lvl="4">
              <a:lnSpc>
                <a:spcPct val="95000"/>
              </a:lnSpc>
              <a:buClr>
                <a:srgbClr val="000000"/>
              </a:buClr>
              <a:buSzPct val="80000"/>
              <a:buFont typeface="Courier New" pitchFamily="49" charset="0"/>
              <a:buChar char="o"/>
            </a:pPr>
            <a:r>
              <a:rPr lang="pt-BR" sz="2100" dirty="0" err="1" smtClean="0">
                <a:solidFill>
                  <a:srgbClr val="000000"/>
                </a:solidFill>
                <a:latin typeface="Arial" pitchFamily="34" charset="0"/>
              </a:rPr>
              <a:t>QuadTree</a:t>
            </a:r>
            <a:endParaRPr lang="pt-BR" sz="2100" dirty="0" smtClean="0">
              <a:solidFill>
                <a:srgbClr val="000000"/>
              </a:solidFill>
              <a:latin typeface="Arial" pitchFamily="34" charset="0"/>
            </a:endParaRPr>
          </a:p>
          <a:p>
            <a:pPr lvl="3">
              <a:lnSpc>
                <a:spcPct val="95000"/>
              </a:lnSpc>
              <a:buClr>
                <a:srgbClr val="000000"/>
              </a:buClr>
              <a:buSzPct val="80000"/>
              <a:buFont typeface="Courier New" pitchFamily="49" charset="0"/>
              <a:buChar char="o"/>
            </a:pPr>
            <a:endParaRPr lang="pt-BR" sz="2100" dirty="0" smtClean="0">
              <a:solidFill>
                <a:srgbClr val="000000"/>
              </a:solidFill>
              <a:latin typeface="Arial" pitchFamily="34" charset="0"/>
            </a:endParaRPr>
          </a:p>
          <a:p>
            <a:pPr lvl="2">
              <a:lnSpc>
                <a:spcPct val="95000"/>
              </a:lnSpc>
              <a:buClr>
                <a:srgbClr val="000000"/>
              </a:buClr>
              <a:buSzPct val="80000"/>
              <a:buFont typeface="Courier New" pitchFamily="49" charset="0"/>
              <a:buChar char="o"/>
            </a:pPr>
            <a:endParaRPr lang="pt-BR" sz="2100" dirty="0">
              <a:solidFill>
                <a:srgbClr val="000000"/>
              </a:solidFill>
              <a:latin typeface="Arial" pitchFamily="34" charset="0"/>
            </a:endParaRPr>
          </a:p>
        </p:txBody>
      </p:sp>
      <p:pic>
        <p:nvPicPr>
          <p:cNvPr id="9221"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937759" y="2348881"/>
            <a:ext cx="3675387" cy="2664296"/>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pic>
        <p:nvPicPr>
          <p:cNvPr id="9222" name="Picture 6"/>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652120" y="4941168"/>
            <a:ext cx="2353151" cy="171592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2818115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ctrTitle"/>
          </p:nvPr>
        </p:nvSpPr>
        <p:spPr>
          <a:xfrm>
            <a:off x="742890" y="1297320"/>
            <a:ext cx="8149590" cy="1051560"/>
          </a:xfrm>
        </p:spPr>
        <p:txBody>
          <a:bodyPr lIns="0" tIns="0" rIns="0" bIns="0" anchor="t"/>
          <a:lstStyle/>
          <a:p>
            <a:pPr>
              <a:lnSpc>
                <a:spcPct val="95000"/>
              </a:lnSpc>
            </a:pPr>
            <a:r>
              <a:rPr lang="en-US" dirty="0">
                <a:solidFill>
                  <a:srgbClr val="00B0F0"/>
                </a:solidFill>
                <a:latin typeface="Arial" pitchFamily="34" charset="0"/>
              </a:rPr>
              <a:t>Physics Engine</a:t>
            </a:r>
          </a:p>
        </p:txBody>
      </p:sp>
      <p:sp>
        <p:nvSpPr>
          <p:cNvPr id="15364" name="Text Box 4"/>
          <p:cNvSpPr txBox="1">
            <a:spLocks noChangeArrowheads="1"/>
          </p:cNvSpPr>
          <p:nvPr/>
        </p:nvSpPr>
        <p:spPr bwMode="auto">
          <a:xfrm>
            <a:off x="-7764" y="2060848"/>
            <a:ext cx="8108156" cy="45612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imes New Roman" pitchFamily="18" charset="0"/>
              </a:defRPr>
            </a:lvl1pPr>
            <a:lvl2pPr indent="-342900">
              <a:defRPr sz="2400">
                <a:solidFill>
                  <a:schemeClr val="tx1"/>
                </a:solidFill>
                <a:latin typeface="Times New Roman" pitchFamily="18" charset="0"/>
              </a:defRPr>
            </a:lvl2pPr>
            <a:lvl3pPr marL="857250" indent="-285750">
              <a:defRPr sz="2400">
                <a:solidFill>
                  <a:schemeClr val="tx1"/>
                </a:solidFill>
                <a:latin typeface="Times New Roman" pitchFamily="18" charset="0"/>
              </a:defRPr>
            </a:lvl3pPr>
            <a:lvl4pPr marL="1257300" indent="-228600">
              <a:defRPr sz="2400">
                <a:solidFill>
                  <a:schemeClr val="tx1"/>
                </a:solidFill>
                <a:latin typeface="Times New Roman" pitchFamily="18" charset="0"/>
              </a:defRPr>
            </a:lvl4pPr>
            <a:lvl5pPr marL="1714500" indent="-228600">
              <a:defRPr sz="2400">
                <a:solidFill>
                  <a:schemeClr val="tx1"/>
                </a:solidFill>
                <a:latin typeface="Times New Roman" pitchFamily="18" charset="0"/>
              </a:defRPr>
            </a:lvl5pPr>
            <a:lvl6pPr marL="2171700" indent="-228600" fontAlgn="base">
              <a:spcBef>
                <a:spcPct val="0"/>
              </a:spcBef>
              <a:spcAft>
                <a:spcPct val="0"/>
              </a:spcAft>
              <a:defRPr sz="2400">
                <a:solidFill>
                  <a:schemeClr val="tx1"/>
                </a:solidFill>
                <a:latin typeface="Times New Roman" pitchFamily="18" charset="0"/>
              </a:defRPr>
            </a:lvl6pPr>
            <a:lvl7pPr marL="2628900" indent="-228600" fontAlgn="base">
              <a:spcBef>
                <a:spcPct val="0"/>
              </a:spcBef>
              <a:spcAft>
                <a:spcPct val="0"/>
              </a:spcAft>
              <a:defRPr sz="2400">
                <a:solidFill>
                  <a:schemeClr val="tx1"/>
                </a:solidFill>
                <a:latin typeface="Times New Roman" pitchFamily="18" charset="0"/>
              </a:defRPr>
            </a:lvl7pPr>
            <a:lvl8pPr marL="3086100" indent="-228600" fontAlgn="base">
              <a:spcBef>
                <a:spcPct val="0"/>
              </a:spcBef>
              <a:spcAft>
                <a:spcPct val="0"/>
              </a:spcAft>
              <a:defRPr sz="2400">
                <a:solidFill>
                  <a:schemeClr val="tx1"/>
                </a:solidFill>
                <a:latin typeface="Times New Roman" pitchFamily="18" charset="0"/>
              </a:defRPr>
            </a:lvl8pPr>
            <a:lvl9pPr marL="3543300" indent="-228600" fontAlgn="base">
              <a:spcBef>
                <a:spcPct val="0"/>
              </a:spcBef>
              <a:spcAft>
                <a:spcPct val="0"/>
              </a:spcAft>
              <a:defRPr sz="2400">
                <a:solidFill>
                  <a:schemeClr val="tx1"/>
                </a:solidFill>
                <a:latin typeface="Times New Roman" pitchFamily="18" charset="0"/>
              </a:defRPr>
            </a:lvl9pPr>
          </a:lstStyle>
          <a:p>
            <a:pPr lvl="1">
              <a:lnSpc>
                <a:spcPct val="95000"/>
              </a:lnSpc>
              <a:buClr>
                <a:srgbClr val="000000"/>
              </a:buClr>
              <a:buSzPct val="100000"/>
              <a:buFontTx/>
              <a:buChar char="•"/>
            </a:pPr>
            <a:r>
              <a:rPr lang="en-US" dirty="0" err="1" smtClean="0">
                <a:solidFill>
                  <a:srgbClr val="000000"/>
                </a:solidFill>
                <a:latin typeface="Arial" pitchFamily="34" charset="0"/>
              </a:rPr>
              <a:t>Manipula</a:t>
            </a:r>
            <a:r>
              <a:rPr lang="en-US" dirty="0" smtClean="0">
                <a:solidFill>
                  <a:srgbClr val="000000"/>
                </a:solidFill>
                <a:latin typeface="Arial" pitchFamily="34" charset="0"/>
              </a:rPr>
              <a:t> o </a:t>
            </a:r>
            <a:r>
              <a:rPr lang="en-US" dirty="0" err="1" smtClean="0">
                <a:solidFill>
                  <a:srgbClr val="FF0000"/>
                </a:solidFill>
                <a:latin typeface="Arial" pitchFamily="34" charset="0"/>
              </a:rPr>
              <a:t>comportamento</a:t>
            </a:r>
            <a:r>
              <a:rPr lang="en-US" dirty="0" smtClean="0">
                <a:solidFill>
                  <a:srgbClr val="000000"/>
                </a:solidFill>
                <a:latin typeface="Arial" pitchFamily="34" charset="0"/>
              </a:rPr>
              <a:t> de </a:t>
            </a:r>
            <a:r>
              <a:rPr lang="en-US" dirty="0" err="1" smtClean="0">
                <a:solidFill>
                  <a:srgbClr val="000000"/>
                </a:solidFill>
                <a:latin typeface="Arial" pitchFamily="34" charset="0"/>
              </a:rPr>
              <a:t>objetos</a:t>
            </a:r>
            <a:r>
              <a:rPr lang="en-US" dirty="0" smtClean="0">
                <a:solidFill>
                  <a:srgbClr val="000000"/>
                </a:solidFill>
                <a:latin typeface="Arial" pitchFamily="34" charset="0"/>
              </a:rPr>
              <a:t> </a:t>
            </a:r>
            <a:r>
              <a:rPr lang="en-US" dirty="0" err="1" smtClean="0">
                <a:solidFill>
                  <a:srgbClr val="000000"/>
                </a:solidFill>
                <a:latin typeface="Arial" pitchFamily="34" charset="0"/>
              </a:rPr>
              <a:t>baseado</a:t>
            </a:r>
            <a:r>
              <a:rPr lang="en-US" dirty="0" smtClean="0">
                <a:solidFill>
                  <a:srgbClr val="000000"/>
                </a:solidFill>
                <a:latin typeface="Arial" pitchFamily="34" charset="0"/>
              </a:rPr>
              <a:t> </a:t>
            </a:r>
            <a:r>
              <a:rPr lang="en-US" dirty="0" err="1" smtClean="0">
                <a:solidFill>
                  <a:srgbClr val="000000"/>
                </a:solidFill>
                <a:latin typeface="Arial" pitchFamily="34" charset="0"/>
              </a:rPr>
              <a:t>nas</a:t>
            </a:r>
            <a:r>
              <a:rPr lang="en-US" dirty="0" smtClean="0">
                <a:solidFill>
                  <a:srgbClr val="000000"/>
                </a:solidFill>
                <a:latin typeface="Arial" pitchFamily="34" charset="0"/>
              </a:rPr>
              <a:t> </a:t>
            </a:r>
            <a:r>
              <a:rPr lang="en-US" dirty="0" err="1" smtClean="0">
                <a:solidFill>
                  <a:srgbClr val="000000"/>
                </a:solidFill>
                <a:latin typeface="Arial" pitchFamily="34" charset="0"/>
              </a:rPr>
              <a:t>colisões</a:t>
            </a:r>
            <a:r>
              <a:rPr lang="en-US" dirty="0" smtClean="0">
                <a:solidFill>
                  <a:srgbClr val="000000"/>
                </a:solidFill>
                <a:latin typeface="Arial" pitchFamily="34" charset="0"/>
              </a:rPr>
              <a:t>.</a:t>
            </a:r>
          </a:p>
          <a:p>
            <a:pPr lvl="1">
              <a:lnSpc>
                <a:spcPct val="95000"/>
              </a:lnSpc>
              <a:buClr>
                <a:srgbClr val="000000"/>
              </a:buClr>
              <a:buSzPct val="100000"/>
              <a:buFontTx/>
              <a:buChar char="•"/>
            </a:pPr>
            <a:r>
              <a:rPr lang="pt-BR" dirty="0" smtClean="0">
                <a:solidFill>
                  <a:srgbClr val="000000"/>
                </a:solidFill>
                <a:latin typeface="Arial" pitchFamily="34" charset="0"/>
              </a:rPr>
              <a:t>Determinístico </a:t>
            </a:r>
            <a:r>
              <a:rPr lang="pt-BR" dirty="0" smtClean="0">
                <a:solidFill>
                  <a:srgbClr val="FF0000"/>
                </a:solidFill>
                <a:latin typeface="Arial" pitchFamily="34" charset="0"/>
              </a:rPr>
              <a:t>VS</a:t>
            </a:r>
            <a:r>
              <a:rPr lang="pt-BR" dirty="0" smtClean="0">
                <a:solidFill>
                  <a:srgbClr val="000000"/>
                </a:solidFill>
                <a:latin typeface="Arial" pitchFamily="34" charset="0"/>
              </a:rPr>
              <a:t> Comportamento Estocástico</a:t>
            </a:r>
            <a:endParaRPr lang="en-US" dirty="0" smtClean="0">
              <a:solidFill>
                <a:srgbClr val="000000"/>
              </a:solidFill>
              <a:latin typeface="Arial" pitchFamily="34" charset="0"/>
            </a:endParaRPr>
          </a:p>
          <a:p>
            <a:pPr lvl="1">
              <a:lnSpc>
                <a:spcPct val="95000"/>
              </a:lnSpc>
              <a:buClr>
                <a:srgbClr val="000000"/>
              </a:buClr>
              <a:buSzPct val="100000"/>
              <a:buFontTx/>
              <a:buChar char="•"/>
            </a:pPr>
            <a:r>
              <a:rPr lang="pt-BR" dirty="0" smtClean="0">
                <a:solidFill>
                  <a:srgbClr val="000000"/>
                </a:solidFill>
                <a:latin typeface="Arial" pitchFamily="34" charset="0"/>
              </a:rPr>
              <a:t>Integrado com Sistema de Colisão</a:t>
            </a:r>
            <a:endParaRPr lang="en-US" dirty="0" smtClean="0">
              <a:solidFill>
                <a:srgbClr val="000000"/>
              </a:solidFill>
              <a:latin typeface="Arial" pitchFamily="34" charset="0"/>
            </a:endParaRPr>
          </a:p>
          <a:p>
            <a:pPr lvl="2">
              <a:lnSpc>
                <a:spcPct val="95000"/>
              </a:lnSpc>
              <a:buClr>
                <a:srgbClr val="000000"/>
              </a:buClr>
              <a:buSzPct val="100000"/>
              <a:buFontTx/>
              <a:buChar char="•"/>
            </a:pPr>
            <a:r>
              <a:rPr lang="pt-BR" dirty="0" smtClean="0"/>
              <a:t>CPU / GPU</a:t>
            </a:r>
          </a:p>
          <a:p>
            <a:pPr lvl="1">
              <a:lnSpc>
                <a:spcPct val="95000"/>
              </a:lnSpc>
              <a:buClr>
                <a:srgbClr val="000000"/>
              </a:buClr>
              <a:buSzPct val="100000"/>
              <a:buFontTx/>
              <a:buChar char="•"/>
            </a:pPr>
            <a:r>
              <a:rPr lang="en-US" dirty="0" err="1" smtClean="0">
                <a:solidFill>
                  <a:srgbClr val="000000"/>
                </a:solidFill>
                <a:latin typeface="Arial" pitchFamily="34" charset="0"/>
              </a:rPr>
              <a:t>Modelos</a:t>
            </a:r>
            <a:r>
              <a:rPr lang="en-US" dirty="0" smtClean="0">
                <a:solidFill>
                  <a:srgbClr val="000000"/>
                </a:solidFill>
                <a:latin typeface="Arial" pitchFamily="34" charset="0"/>
              </a:rPr>
              <a:t> de </a:t>
            </a:r>
            <a:r>
              <a:rPr lang="en-US" dirty="0" err="1" smtClean="0">
                <a:solidFill>
                  <a:srgbClr val="000000"/>
                </a:solidFill>
                <a:latin typeface="Arial" pitchFamily="34" charset="0"/>
              </a:rPr>
              <a:t>simulação</a:t>
            </a:r>
            <a:r>
              <a:rPr lang="en-US" dirty="0" smtClean="0">
                <a:solidFill>
                  <a:srgbClr val="000000"/>
                </a:solidFill>
                <a:latin typeface="Arial" pitchFamily="34" charset="0"/>
              </a:rPr>
              <a:t>.</a:t>
            </a:r>
            <a:endParaRPr lang="en-US" dirty="0"/>
          </a:p>
          <a:p>
            <a:pPr lvl="2">
              <a:lnSpc>
                <a:spcPct val="95000"/>
              </a:lnSpc>
              <a:buClr>
                <a:srgbClr val="000000"/>
              </a:buClr>
              <a:buSzPct val="80000"/>
              <a:buFont typeface="Courier New" pitchFamily="49" charset="0"/>
              <a:buChar char="o"/>
            </a:pPr>
            <a:r>
              <a:rPr lang="en-US" dirty="0" err="1" smtClean="0">
                <a:solidFill>
                  <a:srgbClr val="000000"/>
                </a:solidFill>
                <a:latin typeface="Arial" pitchFamily="34" charset="0"/>
              </a:rPr>
              <a:t>Dinâmica</a:t>
            </a:r>
            <a:r>
              <a:rPr lang="en-US" dirty="0" smtClean="0">
                <a:solidFill>
                  <a:srgbClr val="000000"/>
                </a:solidFill>
                <a:latin typeface="Arial" pitchFamily="34" charset="0"/>
              </a:rPr>
              <a:t> de </a:t>
            </a:r>
            <a:r>
              <a:rPr lang="en-US" dirty="0" err="1" smtClean="0">
                <a:solidFill>
                  <a:srgbClr val="000000"/>
                </a:solidFill>
                <a:latin typeface="Arial" pitchFamily="34" charset="0"/>
              </a:rPr>
              <a:t>Corpo</a:t>
            </a:r>
            <a:r>
              <a:rPr lang="en-US" dirty="0" smtClean="0">
                <a:solidFill>
                  <a:srgbClr val="000000"/>
                </a:solidFill>
                <a:latin typeface="Arial" pitchFamily="34" charset="0"/>
              </a:rPr>
              <a:t> </a:t>
            </a:r>
            <a:r>
              <a:rPr lang="en-US" dirty="0" err="1" smtClean="0">
                <a:solidFill>
                  <a:srgbClr val="000000"/>
                </a:solidFill>
                <a:latin typeface="Arial" pitchFamily="34" charset="0"/>
              </a:rPr>
              <a:t>Rígido</a:t>
            </a:r>
            <a:r>
              <a:rPr lang="en-US" dirty="0" smtClean="0">
                <a:solidFill>
                  <a:srgbClr val="000000"/>
                </a:solidFill>
                <a:latin typeface="Arial" pitchFamily="34" charset="0"/>
              </a:rPr>
              <a:t>.</a:t>
            </a:r>
            <a:endParaRPr lang="en-US" dirty="0"/>
          </a:p>
          <a:p>
            <a:pPr lvl="2">
              <a:lnSpc>
                <a:spcPct val="95000"/>
              </a:lnSpc>
              <a:buClr>
                <a:srgbClr val="000000"/>
              </a:buClr>
              <a:buSzPct val="80000"/>
              <a:buFont typeface="Courier New" pitchFamily="49" charset="0"/>
              <a:buChar char="o"/>
            </a:pPr>
            <a:r>
              <a:rPr lang="en-US" dirty="0">
                <a:solidFill>
                  <a:srgbClr val="FF0000"/>
                </a:solidFill>
                <a:latin typeface="Arial" pitchFamily="34" charset="0"/>
              </a:rPr>
              <a:t>Soft Body Physics</a:t>
            </a:r>
            <a:endParaRPr lang="en-US" dirty="0">
              <a:solidFill>
                <a:srgbClr val="FF0000"/>
              </a:solidFill>
            </a:endParaRPr>
          </a:p>
          <a:p>
            <a:pPr lvl="2">
              <a:lnSpc>
                <a:spcPct val="95000"/>
              </a:lnSpc>
              <a:buClr>
                <a:srgbClr val="000000"/>
              </a:buClr>
              <a:buSzPct val="80000"/>
              <a:buFont typeface="Courier New" pitchFamily="49" charset="0"/>
              <a:buChar char="o"/>
            </a:pPr>
            <a:r>
              <a:rPr lang="en-US" dirty="0" err="1" smtClean="0">
                <a:solidFill>
                  <a:srgbClr val="000000"/>
                </a:solidFill>
                <a:latin typeface="Arial" pitchFamily="34" charset="0"/>
              </a:rPr>
              <a:t>Dinâmica</a:t>
            </a:r>
            <a:r>
              <a:rPr lang="en-US" dirty="0" smtClean="0">
                <a:solidFill>
                  <a:srgbClr val="000000"/>
                </a:solidFill>
                <a:latin typeface="Arial" pitchFamily="34" charset="0"/>
              </a:rPr>
              <a:t> de </a:t>
            </a:r>
            <a:r>
              <a:rPr lang="en-US" dirty="0" err="1" smtClean="0">
                <a:solidFill>
                  <a:srgbClr val="000000"/>
                </a:solidFill>
                <a:latin typeface="Arial" pitchFamily="34" charset="0"/>
              </a:rPr>
              <a:t>fluídos</a:t>
            </a:r>
            <a:endParaRPr lang="en-US" dirty="0" smtClean="0">
              <a:solidFill>
                <a:srgbClr val="000000"/>
              </a:solidFill>
              <a:latin typeface="Arial" pitchFamily="34" charset="0"/>
            </a:endParaRPr>
          </a:p>
          <a:p>
            <a:pPr lvl="2">
              <a:lnSpc>
                <a:spcPct val="95000"/>
              </a:lnSpc>
              <a:buClr>
                <a:srgbClr val="000000"/>
              </a:buClr>
              <a:buSzPct val="80000"/>
              <a:buFont typeface="Courier New" pitchFamily="49" charset="0"/>
              <a:buChar char="o"/>
            </a:pPr>
            <a:r>
              <a:rPr lang="pt-BR" dirty="0" smtClean="0">
                <a:solidFill>
                  <a:srgbClr val="000000"/>
                </a:solidFill>
                <a:latin typeface="Arial" pitchFamily="34" charset="0"/>
              </a:rPr>
              <a:t>Carros</a:t>
            </a:r>
          </a:p>
          <a:p>
            <a:pPr lvl="2">
              <a:lnSpc>
                <a:spcPct val="95000"/>
              </a:lnSpc>
              <a:buClr>
                <a:srgbClr val="000000"/>
              </a:buClr>
              <a:buSzPct val="80000"/>
              <a:buFont typeface="Courier New" pitchFamily="49" charset="0"/>
              <a:buChar char="o"/>
            </a:pPr>
            <a:r>
              <a:rPr lang="pt-BR" dirty="0" smtClean="0">
                <a:solidFill>
                  <a:srgbClr val="FF0000"/>
                </a:solidFill>
                <a:latin typeface="Arial" pitchFamily="34" charset="0"/>
              </a:rPr>
              <a:t>Personagens</a:t>
            </a:r>
            <a:r>
              <a:rPr lang="pt-BR" dirty="0" smtClean="0">
                <a:solidFill>
                  <a:srgbClr val="000000"/>
                </a:solidFill>
                <a:latin typeface="Arial" pitchFamily="34" charset="0"/>
              </a:rPr>
              <a:t> </a:t>
            </a:r>
          </a:p>
          <a:p>
            <a:pPr lvl="3">
              <a:lnSpc>
                <a:spcPct val="95000"/>
              </a:lnSpc>
              <a:buClr>
                <a:srgbClr val="000000"/>
              </a:buClr>
              <a:buSzPct val="80000"/>
              <a:buFont typeface="Courier New" pitchFamily="49" charset="0"/>
              <a:buChar char="o"/>
            </a:pPr>
            <a:r>
              <a:rPr lang="pt-BR" dirty="0" smtClean="0">
                <a:solidFill>
                  <a:srgbClr val="000000"/>
                </a:solidFill>
                <a:latin typeface="Arial" pitchFamily="34" charset="0"/>
              </a:rPr>
              <a:t>Complexo</a:t>
            </a:r>
          </a:p>
          <a:p>
            <a:pPr lvl="3">
              <a:lnSpc>
                <a:spcPct val="95000"/>
              </a:lnSpc>
              <a:buClr>
                <a:srgbClr val="000000"/>
              </a:buClr>
              <a:buSzPct val="80000"/>
              <a:buFont typeface="Courier New" pitchFamily="49" charset="0"/>
              <a:buChar char="o"/>
            </a:pPr>
            <a:r>
              <a:rPr lang="pt-BR" dirty="0" err="1" smtClean="0">
                <a:solidFill>
                  <a:srgbClr val="000000"/>
                </a:solidFill>
                <a:latin typeface="Arial" pitchFamily="34" charset="0"/>
              </a:rPr>
              <a:t>Raycast</a:t>
            </a:r>
            <a:r>
              <a:rPr lang="pt-BR" dirty="0" smtClean="0">
                <a:solidFill>
                  <a:srgbClr val="000000"/>
                </a:solidFill>
                <a:latin typeface="Arial" pitchFamily="34" charset="0"/>
              </a:rPr>
              <a:t> + </a:t>
            </a:r>
            <a:r>
              <a:rPr lang="pt-BR" dirty="0" err="1" smtClean="0">
                <a:solidFill>
                  <a:srgbClr val="000000"/>
                </a:solidFill>
                <a:latin typeface="Arial" pitchFamily="34" charset="0"/>
              </a:rPr>
              <a:t>Dinámica</a:t>
            </a:r>
            <a:endParaRPr lang="en-US" dirty="0">
              <a:solidFill>
                <a:srgbClr val="000000"/>
              </a:solidFill>
              <a:latin typeface="Arial" pitchFamily="34" charset="0"/>
            </a:endParaRPr>
          </a:p>
        </p:txBody>
      </p:sp>
      <p:pic>
        <p:nvPicPr>
          <p:cNvPr id="15365"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788024" y="3717032"/>
            <a:ext cx="4019074" cy="2834640"/>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98569053"/>
      </p:ext>
    </p:extLst>
  </p:cSld>
  <p:clrMapOvr>
    <a:masterClrMapping/>
  </p:clrMapOvr>
  <p:timing>
    <p:tnLst>
      <p:par>
        <p:cTn id="1" dur="indefinite" restart="never" nodeType="tmRoot"/>
      </p:par>
    </p:tnLst>
  </p:timing>
</p:sld>
</file>

<file path=ppt/theme/theme1.xml><?xml version="1.0" encoding="utf-8"?>
<a:theme xmlns:a="http://schemas.openxmlformats.org/drawingml/2006/main" name="Modèle par défaut">
  <a:themeElements>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èle par défau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9002</TotalTime>
  <Words>2667</Words>
  <Application>Microsoft Office PowerPoint</Application>
  <PresentationFormat>On-screen Show (4:3)</PresentationFormat>
  <Paragraphs>553</Paragraphs>
  <Slides>58</Slides>
  <Notes>58</Notes>
  <HiddenSlides>13</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Modèle par défaut</vt:lpstr>
      <vt:lpstr>Slide 1</vt:lpstr>
      <vt:lpstr>Slide 2</vt:lpstr>
      <vt:lpstr>Slide 3</vt:lpstr>
      <vt:lpstr>Slide 4</vt:lpstr>
      <vt:lpstr>Slide 5</vt:lpstr>
      <vt:lpstr>Render Engine</vt:lpstr>
      <vt:lpstr>Shading/Lighting Engine</vt:lpstr>
      <vt:lpstr>Collision Detection Engine</vt:lpstr>
      <vt:lpstr>Physics Engine</vt:lpstr>
      <vt:lpstr>Scripting Engine</vt:lpstr>
      <vt:lpstr>Sound/Video Engine</vt:lpstr>
      <vt:lpstr>Animation Engine</vt:lpstr>
      <vt:lpstr>Networking Engine</vt:lpstr>
      <vt:lpstr>Artificial Intelligence Engine</vt:lpstr>
      <vt:lpstr>Slide 15</vt:lpstr>
      <vt:lpstr>Assets</vt:lpstr>
      <vt:lpstr>Assets</vt:lpstr>
      <vt:lpstr>Grafo de Cena</vt:lpstr>
      <vt:lpstr>Level Editor</vt:lpstr>
      <vt:lpstr>Custom Tools</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Circle</dc:title>
  <dc:creator>www.powerpointstyles.com</dc:creator>
  <cp:lastModifiedBy>Thiago Dias Pastor</cp:lastModifiedBy>
  <cp:revision>121</cp:revision>
  <dcterms:created xsi:type="dcterms:W3CDTF">2009-03-23T15:23:24Z</dcterms:created>
  <dcterms:modified xsi:type="dcterms:W3CDTF">2011-11-28T12:26:17Z</dcterms:modified>
</cp:coreProperties>
</file>